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embeddedFontLst>
    <p:embeddedFont>
      <p:font typeface="Raleway"/>
      <p:regular r:id="rId42"/>
      <p:bold r:id="rId43"/>
      <p:italic r:id="rId44"/>
      <p:boldItalic r:id="rId45"/>
    </p:embeddedFont>
    <p:embeddedFont>
      <p:font typeface="Poppins"/>
      <p:regular r:id="rId46"/>
      <p:bold r:id="rId47"/>
      <p:italic r:id="rId48"/>
      <p:boldItalic r:id="rId49"/>
    </p:embeddedFont>
    <p:embeddedFont>
      <p:font typeface="Outfit"/>
      <p:regular r:id="rId50"/>
      <p:bold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Raleway-regular.fntdata"/><Relationship Id="rId41" Type="http://schemas.openxmlformats.org/officeDocument/2006/relationships/slide" Target="slides/slide36.xml"/><Relationship Id="rId44" Type="http://schemas.openxmlformats.org/officeDocument/2006/relationships/font" Target="fonts/Raleway-italic.fntdata"/><Relationship Id="rId43" Type="http://schemas.openxmlformats.org/officeDocument/2006/relationships/font" Target="fonts/Raleway-bold.fntdata"/><Relationship Id="rId46" Type="http://schemas.openxmlformats.org/officeDocument/2006/relationships/font" Target="fonts/Poppins-regular.fntdata"/><Relationship Id="rId45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Poppins-italic.fntdata"/><Relationship Id="rId47" Type="http://schemas.openxmlformats.org/officeDocument/2006/relationships/font" Target="fonts/Poppins-bold.fntdata"/><Relationship Id="rId49" Type="http://schemas.openxmlformats.org/officeDocument/2006/relationships/font" Target="fonts/Poppi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Outfit-bold.fntdata"/><Relationship Id="rId50" Type="http://schemas.openxmlformats.org/officeDocument/2006/relationships/font" Target="fonts/Outfit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8a0ef4fa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8a0ef4fa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logo :)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9cabac43e1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9cabac43e1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9cabac43e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9cabac43e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Very similar from A5, just added part regarding time/budget limitations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9cabac43e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9cabac43e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Basically unchanged since A5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9ed2908ba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9ed2908ba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9ed2908ba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9ed2908ba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4 values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9ed2908ba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9ed2908ba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challenges tab acts as a sort of live ‘bounty board,’ where if a given challenge interests a reader, they can pin it to their fridge (save it, in other words), and then potentially invite other friends to join in.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9ed2908ba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9ed2908ba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Simply put, our app includes some risk. If a user is using our app as intended and getting out of their culinary comfort zone, there is inherently a risk that they cook something that doesn’t taste good. This isn’t really avoidable (making mistakes, of course, is a part of the learning process), but ideally, we can give them enough advice/guidance beforehand/during their creation that this risk is mitigated.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9ed2908ba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9ed2908ba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prejudice, no prerequisites!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9ed2908ba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9ed2908ba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little like a Twitter/Instagram feed.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ed2908ba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9ed2908ba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our main idea!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9ed2908ba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9ed2908ba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are nasty :(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9ed2908ba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9ed2908ba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a thin line.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9ed2908ba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9ed2908ba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Probably our most likely risk.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9ed2908bae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9ed2908bae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9ed2908bae_2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9ed2908bae_2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7:00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9ed2908bae_2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9ed2908bae_2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a011d5f63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a011d5f63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9fd62708a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9fd62708a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a011d5f63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a011d5f63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9fd62708a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9fd62708a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7:00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9fd62708a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9fd62708a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7:00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9ed2908bae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9ed2908bae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7:00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9ed2908bae_2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9ed2908bae_2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8de37fe37c_0_19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8de37fe37c_0_1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9cc1b3d432_3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9cc1b3d432_3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9ed2908bae_2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9ed2908bae_2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*some UI changes not reflected in screenshots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9ed2908bae_2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9ed2908bae_2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*some UI changes not reflected in screenshots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9ed2908bae_2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9ed2908bae_2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*some UI changes not reflected in screenshots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9ed2908bae_2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39ed2908bae_2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9ed2908bae_2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39ed2908bae_2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9ed2908bae_2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9ed2908bae_2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9ed2908bae_2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9ed2908bae_2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9ed2908bae_2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9ed2908bae_2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9cabac43e1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9cabac43e1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9fd62708a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9fd62708a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by 7:00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905350" y="1049538"/>
            <a:ext cx="4149300" cy="21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905275" y="3376363"/>
            <a:ext cx="2599800" cy="7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-100" y="0"/>
            <a:ext cx="9144100" cy="5156400"/>
            <a:chOff x="-100" y="0"/>
            <a:chExt cx="9144100" cy="5156400"/>
          </a:xfrm>
        </p:grpSpPr>
        <p:sp>
          <p:nvSpPr>
            <p:cNvPr id="12" name="Google Shape;12;p2"/>
            <p:cNvSpPr/>
            <p:nvPr/>
          </p:nvSpPr>
          <p:spPr>
            <a:xfrm>
              <a:off x="-10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flipH="1" rot="-5400000">
              <a:off x="7288950" y="-1369350"/>
              <a:ext cx="249300" cy="34608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5693450" y="1705950"/>
              <a:ext cx="249300" cy="66516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78900" y="2276819"/>
            <a:ext cx="3750000" cy="15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7339000" y="1341481"/>
            <a:ext cx="1089900" cy="89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8" name="Google Shape;18;p3"/>
          <p:cNvGrpSpPr/>
          <p:nvPr/>
        </p:nvGrpSpPr>
        <p:grpSpPr>
          <a:xfrm>
            <a:off x="-50" y="0"/>
            <a:ext cx="9144075" cy="5143500"/>
            <a:chOff x="-50" y="0"/>
            <a:chExt cx="9144075" cy="5143500"/>
          </a:xfrm>
        </p:grpSpPr>
        <p:sp>
          <p:nvSpPr>
            <p:cNvPr id="19" name="Google Shape;19;p3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 rot="5400000">
              <a:off x="2152600" y="-1916250"/>
              <a:ext cx="249300" cy="45546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 rot="-5400000">
              <a:off x="6491275" y="2490750"/>
              <a:ext cx="249300" cy="50562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720000" y="1152475"/>
            <a:ext cx="7704000" cy="21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25" name="Google Shape;25;p4"/>
          <p:cNvGrpSpPr/>
          <p:nvPr/>
        </p:nvGrpSpPr>
        <p:grpSpPr>
          <a:xfrm>
            <a:off x="-50" y="0"/>
            <a:ext cx="9144075" cy="5146350"/>
            <a:chOff x="-50" y="0"/>
            <a:chExt cx="9144075" cy="5146350"/>
          </a:xfrm>
        </p:grpSpPr>
        <p:sp>
          <p:nvSpPr>
            <p:cNvPr id="26" name="Google Shape;26;p4"/>
            <p:cNvSpPr/>
            <p:nvPr/>
          </p:nvSpPr>
          <p:spPr>
            <a:xfrm flipH="1" rot="5400000">
              <a:off x="2207500" y="2723100"/>
              <a:ext cx="215700" cy="46308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 flipH="1">
              <a:off x="0" y="0"/>
              <a:ext cx="9144000" cy="20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 flipH="1" rot="-5400000">
              <a:off x="7349425" y="-1375800"/>
              <a:ext cx="209400" cy="33798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idx="1" type="subTitle"/>
          </p:nvPr>
        </p:nvSpPr>
        <p:spPr>
          <a:xfrm>
            <a:off x="1136395" y="2305050"/>
            <a:ext cx="3100800" cy="46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2" type="subTitle"/>
          </p:nvPr>
        </p:nvSpPr>
        <p:spPr>
          <a:xfrm>
            <a:off x="4906800" y="2305050"/>
            <a:ext cx="3187800" cy="46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3" type="subTitle"/>
          </p:nvPr>
        </p:nvSpPr>
        <p:spPr>
          <a:xfrm>
            <a:off x="1136400" y="2662625"/>
            <a:ext cx="3100800" cy="13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4" type="subTitle"/>
          </p:nvPr>
        </p:nvSpPr>
        <p:spPr>
          <a:xfrm>
            <a:off x="4906802" y="2662625"/>
            <a:ext cx="3187800" cy="13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35" name="Google Shape;35;p5"/>
          <p:cNvGrpSpPr/>
          <p:nvPr/>
        </p:nvGrpSpPr>
        <p:grpSpPr>
          <a:xfrm>
            <a:off x="7393000" y="0"/>
            <a:ext cx="1751250" cy="406200"/>
            <a:chOff x="7393000" y="0"/>
            <a:chExt cx="1751250" cy="406200"/>
          </a:xfrm>
        </p:grpSpPr>
        <p:sp>
          <p:nvSpPr>
            <p:cNvPr id="36" name="Google Shape;36;p5"/>
            <p:cNvSpPr/>
            <p:nvPr/>
          </p:nvSpPr>
          <p:spPr>
            <a:xfrm flipH="1" rot="-5400000">
              <a:off x="8167000" y="-774000"/>
              <a:ext cx="203100" cy="17511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7" name="Google Shape;37;p5"/>
            <p:cNvSpPr/>
            <p:nvPr/>
          </p:nvSpPr>
          <p:spPr>
            <a:xfrm flipH="1" rot="-5400000">
              <a:off x="8557600" y="-180450"/>
              <a:ext cx="203100" cy="9702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38" name="Google Shape;38;p5"/>
          <p:cNvGrpSpPr/>
          <p:nvPr/>
        </p:nvGrpSpPr>
        <p:grpSpPr>
          <a:xfrm>
            <a:off x="248835" y="4698713"/>
            <a:ext cx="1705976" cy="324097"/>
            <a:chOff x="2496762" y="993531"/>
            <a:chExt cx="658500" cy="125100"/>
          </a:xfrm>
        </p:grpSpPr>
        <p:grpSp>
          <p:nvGrpSpPr>
            <p:cNvPr id="39" name="Google Shape;39;p5"/>
            <p:cNvGrpSpPr/>
            <p:nvPr/>
          </p:nvGrpSpPr>
          <p:grpSpPr>
            <a:xfrm>
              <a:off x="2496762" y="993531"/>
              <a:ext cx="125100" cy="125100"/>
              <a:chOff x="3374787" y="880358"/>
              <a:chExt cx="125100" cy="125100"/>
            </a:xfrm>
          </p:grpSpPr>
          <p:sp>
            <p:nvSpPr>
              <p:cNvPr id="40" name="Google Shape;40;p5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rgbClr val="FF68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5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5"/>
              <p:cNvSpPr/>
              <p:nvPr/>
            </p:nvSpPr>
            <p:spPr>
              <a:xfrm>
                <a:off x="3382134" y="887705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4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5"/>
              <p:cNvSpPr/>
              <p:nvPr/>
            </p:nvSpPr>
            <p:spPr>
              <a:xfrm>
                <a:off x="3447034" y="951380"/>
                <a:ext cx="52655" cy="53879"/>
              </a:xfrm>
              <a:custGeom>
                <a:rect b="b" l="l" r="r" t="t"/>
                <a:pathLst>
                  <a:path extrusionOk="0" h="44" w="43">
                    <a:moveTo>
                      <a:pt x="43" y="0"/>
                    </a:moveTo>
                    <a:lnTo>
                      <a:pt x="0" y="44"/>
                    </a:lnTo>
                    <a:lnTo>
                      <a:pt x="43" y="44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" name="Google Shape;44;p5"/>
            <p:cNvGrpSpPr/>
            <p:nvPr/>
          </p:nvGrpSpPr>
          <p:grpSpPr>
            <a:xfrm>
              <a:off x="2674562" y="994242"/>
              <a:ext cx="125100" cy="123677"/>
              <a:chOff x="3374787" y="1035873"/>
              <a:chExt cx="125100" cy="123677"/>
            </a:xfrm>
          </p:grpSpPr>
          <p:sp>
            <p:nvSpPr>
              <p:cNvPr id="45" name="Google Shape;45;p5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rgbClr val="3535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5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5"/>
              <p:cNvSpPr/>
              <p:nvPr/>
            </p:nvSpPr>
            <p:spPr>
              <a:xfrm>
                <a:off x="3382134" y="1043220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5"/>
              <p:cNvSpPr/>
              <p:nvPr/>
            </p:nvSpPr>
            <p:spPr>
              <a:xfrm>
                <a:off x="3447034" y="1106895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" name="Google Shape;49;p5"/>
            <p:cNvGrpSpPr/>
            <p:nvPr/>
          </p:nvGrpSpPr>
          <p:grpSpPr>
            <a:xfrm>
              <a:off x="2852362" y="994242"/>
              <a:ext cx="125100" cy="123677"/>
              <a:chOff x="3374787" y="1191387"/>
              <a:chExt cx="125100" cy="123677"/>
            </a:xfrm>
          </p:grpSpPr>
          <p:sp>
            <p:nvSpPr>
              <p:cNvPr id="50" name="Google Shape;50;p5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rgbClr val="A1EAE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5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5"/>
              <p:cNvSpPr/>
              <p:nvPr/>
            </p:nvSpPr>
            <p:spPr>
              <a:xfrm>
                <a:off x="3382134" y="1198734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5"/>
              <p:cNvSpPr/>
              <p:nvPr/>
            </p:nvSpPr>
            <p:spPr>
              <a:xfrm>
                <a:off x="3447034" y="1262409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" name="Google Shape;54;p5"/>
            <p:cNvGrpSpPr/>
            <p:nvPr/>
          </p:nvGrpSpPr>
          <p:grpSpPr>
            <a:xfrm>
              <a:off x="3030162" y="994242"/>
              <a:ext cx="125100" cy="123677"/>
              <a:chOff x="3374787" y="1346902"/>
              <a:chExt cx="125100" cy="123677"/>
            </a:xfrm>
          </p:grpSpPr>
          <p:sp>
            <p:nvSpPr>
              <p:cNvPr id="55" name="Google Shape;55;p5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rgbClr val="21194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5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5"/>
              <p:cNvSpPr/>
              <p:nvPr/>
            </p:nvSpPr>
            <p:spPr>
              <a:xfrm>
                <a:off x="3382134" y="1354249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5"/>
              <p:cNvSpPr/>
              <p:nvPr/>
            </p:nvSpPr>
            <p:spPr>
              <a:xfrm>
                <a:off x="3447034" y="1417924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61" name="Google Shape;61;p6"/>
          <p:cNvGrpSpPr/>
          <p:nvPr/>
        </p:nvGrpSpPr>
        <p:grpSpPr>
          <a:xfrm>
            <a:off x="125" y="0"/>
            <a:ext cx="9144000" cy="5143500"/>
            <a:chOff x="125" y="0"/>
            <a:chExt cx="9144000" cy="5143500"/>
          </a:xfrm>
        </p:grpSpPr>
        <p:sp>
          <p:nvSpPr>
            <p:cNvPr id="62" name="Google Shape;62;p6"/>
            <p:cNvSpPr/>
            <p:nvPr/>
          </p:nvSpPr>
          <p:spPr>
            <a:xfrm rot="-5400000">
              <a:off x="5735825" y="1735200"/>
              <a:ext cx="215700" cy="66009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3" name="Google Shape;63;p6"/>
            <p:cNvSpPr/>
            <p:nvPr/>
          </p:nvSpPr>
          <p:spPr>
            <a:xfrm rot="5400000">
              <a:off x="2879075" y="-2878950"/>
              <a:ext cx="209400" cy="59673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64" name="Google Shape;64;p6"/>
          <p:cNvGrpSpPr/>
          <p:nvPr/>
        </p:nvGrpSpPr>
        <p:grpSpPr>
          <a:xfrm>
            <a:off x="8498673" y="275575"/>
            <a:ext cx="352700" cy="352700"/>
            <a:chOff x="2917014" y="1713064"/>
            <a:chExt cx="277826" cy="277826"/>
          </a:xfrm>
        </p:grpSpPr>
        <p:cxnSp>
          <p:nvCxnSpPr>
            <p:cNvPr id="65" name="Google Shape;65;p6"/>
            <p:cNvCxnSpPr/>
            <p:nvPr/>
          </p:nvCxnSpPr>
          <p:spPr>
            <a:xfrm>
              <a:off x="3103040" y="185234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6"/>
            <p:cNvCxnSpPr/>
            <p:nvPr/>
          </p:nvCxnSpPr>
          <p:spPr>
            <a:xfrm>
              <a:off x="2917014" y="1852340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6"/>
            <p:cNvCxnSpPr/>
            <p:nvPr/>
          </p:nvCxnSpPr>
          <p:spPr>
            <a:xfrm rot="5400000">
              <a:off x="3009693" y="194499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6"/>
            <p:cNvCxnSpPr/>
            <p:nvPr/>
          </p:nvCxnSpPr>
          <p:spPr>
            <a:xfrm rot="5400000">
              <a:off x="3009993" y="1758664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 txBox="1"/>
          <p:nvPr>
            <p:ph type="title"/>
          </p:nvPr>
        </p:nvSpPr>
        <p:spPr>
          <a:xfrm>
            <a:off x="720000" y="1237400"/>
            <a:ext cx="46947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1" type="body"/>
          </p:nvPr>
        </p:nvSpPr>
        <p:spPr>
          <a:xfrm>
            <a:off x="720000" y="1855325"/>
            <a:ext cx="4694700" cy="20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72" name="Google Shape;72;p7"/>
          <p:cNvSpPr/>
          <p:nvPr>
            <p:ph idx="2" type="pic"/>
          </p:nvPr>
        </p:nvSpPr>
        <p:spPr>
          <a:xfrm>
            <a:off x="6054698" y="833700"/>
            <a:ext cx="2374200" cy="3476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73" name="Google Shape;73;p7"/>
          <p:cNvGrpSpPr/>
          <p:nvPr/>
        </p:nvGrpSpPr>
        <p:grpSpPr>
          <a:xfrm>
            <a:off x="0" y="0"/>
            <a:ext cx="9144000" cy="418800"/>
            <a:chOff x="0" y="0"/>
            <a:chExt cx="9144000" cy="418800"/>
          </a:xfrm>
        </p:grpSpPr>
        <p:sp>
          <p:nvSpPr>
            <p:cNvPr id="74" name="Google Shape;74;p7"/>
            <p:cNvSpPr/>
            <p:nvPr/>
          </p:nvSpPr>
          <p:spPr>
            <a:xfrm>
              <a:off x="0" y="0"/>
              <a:ext cx="9144000" cy="20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 rot="5400000">
              <a:off x="1301100" y="-1091700"/>
              <a:ext cx="209400" cy="28116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78" name="Google Shape;78;p8"/>
          <p:cNvGrpSpPr/>
          <p:nvPr/>
        </p:nvGrpSpPr>
        <p:grpSpPr>
          <a:xfrm>
            <a:off x="8384373" y="4541500"/>
            <a:ext cx="352700" cy="352700"/>
            <a:chOff x="2917014" y="1713064"/>
            <a:chExt cx="277826" cy="277826"/>
          </a:xfrm>
        </p:grpSpPr>
        <p:cxnSp>
          <p:nvCxnSpPr>
            <p:cNvPr id="79" name="Google Shape;79;p8"/>
            <p:cNvCxnSpPr/>
            <p:nvPr/>
          </p:nvCxnSpPr>
          <p:spPr>
            <a:xfrm>
              <a:off x="3103040" y="185234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8"/>
            <p:cNvCxnSpPr/>
            <p:nvPr/>
          </p:nvCxnSpPr>
          <p:spPr>
            <a:xfrm>
              <a:off x="2917014" y="1852340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8"/>
            <p:cNvCxnSpPr/>
            <p:nvPr/>
          </p:nvCxnSpPr>
          <p:spPr>
            <a:xfrm rot="5400000">
              <a:off x="3009693" y="194499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8"/>
            <p:cNvCxnSpPr/>
            <p:nvPr/>
          </p:nvCxnSpPr>
          <p:spPr>
            <a:xfrm rot="5400000">
              <a:off x="3009993" y="1758664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" name="Google Shape;83;p8"/>
          <p:cNvGrpSpPr/>
          <p:nvPr/>
        </p:nvGrpSpPr>
        <p:grpSpPr>
          <a:xfrm>
            <a:off x="-200" y="0"/>
            <a:ext cx="9144200" cy="5143500"/>
            <a:chOff x="-200" y="0"/>
            <a:chExt cx="9144200" cy="5143500"/>
          </a:xfrm>
        </p:grpSpPr>
        <p:sp>
          <p:nvSpPr>
            <p:cNvPr id="84" name="Google Shape;84;p8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5" name="Google Shape;85;p8"/>
            <p:cNvSpPr/>
            <p:nvPr/>
          </p:nvSpPr>
          <p:spPr>
            <a:xfrm rot="5400000">
              <a:off x="1476250" y="-1240050"/>
              <a:ext cx="249300" cy="32022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 flipH="1" rot="5400000">
              <a:off x="714400" y="4179900"/>
              <a:ext cx="249300" cy="16779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 txBox="1"/>
          <p:nvPr>
            <p:ph type="title"/>
          </p:nvPr>
        </p:nvSpPr>
        <p:spPr>
          <a:xfrm>
            <a:off x="2241425" y="1609725"/>
            <a:ext cx="4661100" cy="14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9" name="Google Shape;89;p9"/>
          <p:cNvSpPr txBox="1"/>
          <p:nvPr>
            <p:ph idx="1" type="subTitle"/>
          </p:nvPr>
        </p:nvSpPr>
        <p:spPr>
          <a:xfrm>
            <a:off x="2241475" y="3096075"/>
            <a:ext cx="4661100" cy="43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90" name="Google Shape;90;p9"/>
          <p:cNvGrpSpPr/>
          <p:nvPr/>
        </p:nvGrpSpPr>
        <p:grpSpPr>
          <a:xfrm flipH="1">
            <a:off x="7170399" y="4706713"/>
            <a:ext cx="1705976" cy="324097"/>
            <a:chOff x="2496762" y="993531"/>
            <a:chExt cx="658500" cy="125100"/>
          </a:xfrm>
        </p:grpSpPr>
        <p:grpSp>
          <p:nvGrpSpPr>
            <p:cNvPr id="91" name="Google Shape;91;p9"/>
            <p:cNvGrpSpPr/>
            <p:nvPr/>
          </p:nvGrpSpPr>
          <p:grpSpPr>
            <a:xfrm>
              <a:off x="2496762" y="993531"/>
              <a:ext cx="125100" cy="125100"/>
              <a:chOff x="3374787" y="880358"/>
              <a:chExt cx="125100" cy="125100"/>
            </a:xfrm>
          </p:grpSpPr>
          <p:sp>
            <p:nvSpPr>
              <p:cNvPr id="92" name="Google Shape;92;p9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rgbClr val="FF68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9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9"/>
              <p:cNvSpPr/>
              <p:nvPr/>
            </p:nvSpPr>
            <p:spPr>
              <a:xfrm>
                <a:off x="3382134" y="887705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4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9"/>
              <p:cNvSpPr/>
              <p:nvPr/>
            </p:nvSpPr>
            <p:spPr>
              <a:xfrm>
                <a:off x="3447034" y="951380"/>
                <a:ext cx="52655" cy="53879"/>
              </a:xfrm>
              <a:custGeom>
                <a:rect b="b" l="l" r="r" t="t"/>
                <a:pathLst>
                  <a:path extrusionOk="0" h="44" w="43">
                    <a:moveTo>
                      <a:pt x="43" y="0"/>
                    </a:moveTo>
                    <a:lnTo>
                      <a:pt x="0" y="44"/>
                    </a:lnTo>
                    <a:lnTo>
                      <a:pt x="43" y="44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6" name="Google Shape;96;p9"/>
            <p:cNvGrpSpPr/>
            <p:nvPr/>
          </p:nvGrpSpPr>
          <p:grpSpPr>
            <a:xfrm>
              <a:off x="2674562" y="994242"/>
              <a:ext cx="125100" cy="123677"/>
              <a:chOff x="3374787" y="1035873"/>
              <a:chExt cx="125100" cy="123677"/>
            </a:xfrm>
          </p:grpSpPr>
          <p:sp>
            <p:nvSpPr>
              <p:cNvPr id="97" name="Google Shape;97;p9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rgbClr val="3535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9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9"/>
              <p:cNvSpPr/>
              <p:nvPr/>
            </p:nvSpPr>
            <p:spPr>
              <a:xfrm>
                <a:off x="3382134" y="1043220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9"/>
              <p:cNvSpPr/>
              <p:nvPr/>
            </p:nvSpPr>
            <p:spPr>
              <a:xfrm>
                <a:off x="3447034" y="1106895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" name="Google Shape;101;p9"/>
            <p:cNvGrpSpPr/>
            <p:nvPr/>
          </p:nvGrpSpPr>
          <p:grpSpPr>
            <a:xfrm>
              <a:off x="2852362" y="994242"/>
              <a:ext cx="125100" cy="123677"/>
              <a:chOff x="3374787" y="1191387"/>
              <a:chExt cx="125100" cy="123677"/>
            </a:xfrm>
          </p:grpSpPr>
          <p:sp>
            <p:nvSpPr>
              <p:cNvPr id="102" name="Google Shape;102;p9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rgbClr val="A1EAE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9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9"/>
              <p:cNvSpPr/>
              <p:nvPr/>
            </p:nvSpPr>
            <p:spPr>
              <a:xfrm>
                <a:off x="3382134" y="1198734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9"/>
              <p:cNvSpPr/>
              <p:nvPr/>
            </p:nvSpPr>
            <p:spPr>
              <a:xfrm>
                <a:off x="3447034" y="1262409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" name="Google Shape;106;p9"/>
            <p:cNvGrpSpPr/>
            <p:nvPr/>
          </p:nvGrpSpPr>
          <p:grpSpPr>
            <a:xfrm>
              <a:off x="3030162" y="994242"/>
              <a:ext cx="125100" cy="123677"/>
              <a:chOff x="3374787" y="1346902"/>
              <a:chExt cx="125100" cy="123677"/>
            </a:xfrm>
          </p:grpSpPr>
          <p:sp>
            <p:nvSpPr>
              <p:cNvPr id="107" name="Google Shape;107;p9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rgbClr val="21194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9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9"/>
              <p:cNvSpPr/>
              <p:nvPr/>
            </p:nvSpPr>
            <p:spPr>
              <a:xfrm>
                <a:off x="3382134" y="1354249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9"/>
              <p:cNvSpPr/>
              <p:nvPr/>
            </p:nvSpPr>
            <p:spPr>
              <a:xfrm>
                <a:off x="3447034" y="1417924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1" name="Google Shape;111;p9"/>
          <p:cNvGrpSpPr/>
          <p:nvPr/>
        </p:nvGrpSpPr>
        <p:grpSpPr>
          <a:xfrm flipH="1">
            <a:off x="-50" y="0"/>
            <a:ext cx="9144075" cy="5143500"/>
            <a:chOff x="-50" y="0"/>
            <a:chExt cx="9144075" cy="5143500"/>
          </a:xfrm>
        </p:grpSpPr>
        <p:sp>
          <p:nvSpPr>
            <p:cNvPr id="112" name="Google Shape;112;p9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3" name="Google Shape;113;p9"/>
            <p:cNvSpPr/>
            <p:nvPr/>
          </p:nvSpPr>
          <p:spPr>
            <a:xfrm rot="5400000">
              <a:off x="2152600" y="-1916250"/>
              <a:ext cx="249300" cy="45546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4" name="Google Shape;114;p9"/>
            <p:cNvSpPr/>
            <p:nvPr/>
          </p:nvSpPr>
          <p:spPr>
            <a:xfrm rot="-5400000">
              <a:off x="6491275" y="2490750"/>
              <a:ext cx="249300" cy="50562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15" name="Google Shape;115;p9"/>
          <p:cNvGrpSpPr/>
          <p:nvPr/>
        </p:nvGrpSpPr>
        <p:grpSpPr>
          <a:xfrm>
            <a:off x="192873" y="358650"/>
            <a:ext cx="352700" cy="352700"/>
            <a:chOff x="2917014" y="1713064"/>
            <a:chExt cx="277826" cy="277826"/>
          </a:xfrm>
        </p:grpSpPr>
        <p:cxnSp>
          <p:nvCxnSpPr>
            <p:cNvPr id="116" name="Google Shape;116;p9"/>
            <p:cNvCxnSpPr/>
            <p:nvPr/>
          </p:nvCxnSpPr>
          <p:spPr>
            <a:xfrm>
              <a:off x="3103040" y="185234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Google Shape;117;p9"/>
            <p:cNvCxnSpPr/>
            <p:nvPr/>
          </p:nvCxnSpPr>
          <p:spPr>
            <a:xfrm>
              <a:off x="2917014" y="1852340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9"/>
            <p:cNvCxnSpPr/>
            <p:nvPr/>
          </p:nvCxnSpPr>
          <p:spPr>
            <a:xfrm rot="5400000">
              <a:off x="3009693" y="194499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9"/>
            <p:cNvCxnSpPr/>
            <p:nvPr/>
          </p:nvCxnSpPr>
          <p:spPr>
            <a:xfrm rot="5400000">
              <a:off x="3009993" y="1758664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0"/>
          <p:cNvSpPr txBox="1"/>
          <p:nvPr>
            <p:ph type="title"/>
          </p:nvPr>
        </p:nvSpPr>
        <p:spPr>
          <a:xfrm>
            <a:off x="720000" y="4149450"/>
            <a:ext cx="7704000" cy="4590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"/>
          <p:cNvSpPr txBox="1"/>
          <p:nvPr>
            <p:ph hasCustomPrompt="1" type="title"/>
          </p:nvPr>
        </p:nvSpPr>
        <p:spPr>
          <a:xfrm>
            <a:off x="2046300" y="2963777"/>
            <a:ext cx="5051400" cy="10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25" name="Google Shape;125;p11"/>
          <p:cNvSpPr txBox="1"/>
          <p:nvPr>
            <p:ph idx="1" type="subTitle"/>
          </p:nvPr>
        </p:nvSpPr>
        <p:spPr>
          <a:xfrm>
            <a:off x="2046300" y="3952428"/>
            <a:ext cx="5051400" cy="4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26" name="Google Shape;126;p11"/>
          <p:cNvGrpSpPr/>
          <p:nvPr/>
        </p:nvGrpSpPr>
        <p:grpSpPr>
          <a:xfrm>
            <a:off x="-200" y="0"/>
            <a:ext cx="9144225" cy="5143500"/>
            <a:chOff x="-200" y="0"/>
            <a:chExt cx="9144225" cy="5143500"/>
          </a:xfrm>
        </p:grpSpPr>
        <p:sp>
          <p:nvSpPr>
            <p:cNvPr id="127" name="Google Shape;127;p11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8" name="Google Shape;128;p11"/>
            <p:cNvSpPr/>
            <p:nvPr/>
          </p:nvSpPr>
          <p:spPr>
            <a:xfrm rot="5400000">
              <a:off x="390400" y="-154200"/>
              <a:ext cx="249300" cy="10305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" name="Google Shape;129;p11"/>
            <p:cNvSpPr/>
            <p:nvPr/>
          </p:nvSpPr>
          <p:spPr>
            <a:xfrm rot="-5400000">
              <a:off x="8281975" y="4281450"/>
              <a:ext cx="249300" cy="14748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0" name="Google Shape;130;p11"/>
            <p:cNvSpPr/>
            <p:nvPr/>
          </p:nvSpPr>
          <p:spPr>
            <a:xfrm flipH="1" rot="5400000">
              <a:off x="714400" y="4179900"/>
              <a:ext cx="249300" cy="16779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4" name="Google Shape;134;p13"/>
          <p:cNvSpPr txBox="1"/>
          <p:nvPr>
            <p:ph hasCustomPrompt="1" idx="2" type="title"/>
          </p:nvPr>
        </p:nvSpPr>
        <p:spPr>
          <a:xfrm>
            <a:off x="1238050" y="1171458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hasCustomPrompt="1" idx="3" type="title"/>
          </p:nvPr>
        </p:nvSpPr>
        <p:spPr>
          <a:xfrm>
            <a:off x="1238050" y="2843738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/>
          <p:nvPr>
            <p:ph hasCustomPrompt="1" idx="4" type="title"/>
          </p:nvPr>
        </p:nvSpPr>
        <p:spPr>
          <a:xfrm>
            <a:off x="1238050" y="1728885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/>
          <p:nvPr>
            <p:ph hasCustomPrompt="1" idx="5" type="title"/>
          </p:nvPr>
        </p:nvSpPr>
        <p:spPr>
          <a:xfrm>
            <a:off x="1238050" y="3401165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/>
          <p:nvPr>
            <p:ph hasCustomPrompt="1" idx="6" type="title"/>
          </p:nvPr>
        </p:nvSpPr>
        <p:spPr>
          <a:xfrm>
            <a:off x="1238050" y="228631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9" name="Google Shape;139;p13"/>
          <p:cNvSpPr txBox="1"/>
          <p:nvPr>
            <p:ph hasCustomPrompt="1" idx="7" type="title"/>
          </p:nvPr>
        </p:nvSpPr>
        <p:spPr>
          <a:xfrm>
            <a:off x="1238050" y="3958591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/>
          <p:nvPr>
            <p:ph idx="1" type="subTitle"/>
          </p:nvPr>
        </p:nvSpPr>
        <p:spPr>
          <a:xfrm>
            <a:off x="2093900" y="117145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idx="8" type="subTitle"/>
          </p:nvPr>
        </p:nvSpPr>
        <p:spPr>
          <a:xfrm>
            <a:off x="2093900" y="172888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2" name="Google Shape;142;p13"/>
          <p:cNvSpPr txBox="1"/>
          <p:nvPr>
            <p:ph idx="9" type="subTitle"/>
          </p:nvPr>
        </p:nvSpPr>
        <p:spPr>
          <a:xfrm>
            <a:off x="2093900" y="228631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3" name="Google Shape;143;p13"/>
          <p:cNvSpPr txBox="1"/>
          <p:nvPr>
            <p:ph idx="13" type="subTitle"/>
          </p:nvPr>
        </p:nvSpPr>
        <p:spPr>
          <a:xfrm>
            <a:off x="2093900" y="284374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4" name="Google Shape;144;p13"/>
          <p:cNvSpPr txBox="1"/>
          <p:nvPr>
            <p:ph idx="14" type="subTitle"/>
          </p:nvPr>
        </p:nvSpPr>
        <p:spPr>
          <a:xfrm>
            <a:off x="2093900" y="340117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5" name="Google Shape;145;p13"/>
          <p:cNvSpPr txBox="1"/>
          <p:nvPr>
            <p:ph idx="15" type="subTitle"/>
          </p:nvPr>
        </p:nvSpPr>
        <p:spPr>
          <a:xfrm>
            <a:off x="2093900" y="3958600"/>
            <a:ext cx="43149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b="1" sz="20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46" name="Google Shape;146;p13"/>
          <p:cNvGrpSpPr/>
          <p:nvPr/>
        </p:nvGrpSpPr>
        <p:grpSpPr>
          <a:xfrm>
            <a:off x="5207025" y="-2850"/>
            <a:ext cx="3957600" cy="5149200"/>
            <a:chOff x="5207025" y="-2850"/>
            <a:chExt cx="3957600" cy="5149200"/>
          </a:xfrm>
        </p:grpSpPr>
        <p:sp>
          <p:nvSpPr>
            <p:cNvPr id="147" name="Google Shape;147;p13"/>
            <p:cNvSpPr/>
            <p:nvPr/>
          </p:nvSpPr>
          <p:spPr>
            <a:xfrm rot="-5400000">
              <a:off x="7077975" y="3059700"/>
              <a:ext cx="215700" cy="39576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 flipH="1" rot="-5400000">
              <a:off x="7909950" y="-1018200"/>
              <a:ext cx="218700" cy="22494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51" name="Google Shape;151;p14"/>
          <p:cNvGrpSpPr/>
          <p:nvPr/>
        </p:nvGrpSpPr>
        <p:grpSpPr>
          <a:xfrm>
            <a:off x="25" y="0"/>
            <a:ext cx="9144111" cy="5146350"/>
            <a:chOff x="25" y="0"/>
            <a:chExt cx="9144111" cy="5146350"/>
          </a:xfrm>
        </p:grpSpPr>
        <p:sp>
          <p:nvSpPr>
            <p:cNvPr id="152" name="Google Shape;152;p14"/>
            <p:cNvSpPr/>
            <p:nvPr/>
          </p:nvSpPr>
          <p:spPr>
            <a:xfrm flipH="1" rot="5400000">
              <a:off x="1155025" y="3775650"/>
              <a:ext cx="215700" cy="25257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3" name="Google Shape;153;p14"/>
            <p:cNvSpPr/>
            <p:nvPr/>
          </p:nvSpPr>
          <p:spPr>
            <a:xfrm flipH="1" rot="-5400000">
              <a:off x="8328286" y="-397050"/>
              <a:ext cx="209400" cy="14223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4" name="Google Shape;154;p14"/>
            <p:cNvSpPr/>
            <p:nvPr/>
          </p:nvSpPr>
          <p:spPr>
            <a:xfrm flipH="1" rot="-5400000">
              <a:off x="7914675" y="-1019850"/>
              <a:ext cx="209400" cy="22491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7" name="Google Shape;157;p15"/>
          <p:cNvSpPr/>
          <p:nvPr/>
        </p:nvSpPr>
        <p:spPr>
          <a:xfrm rot="5400000">
            <a:off x="1880500" y="-1880400"/>
            <a:ext cx="203100" cy="3963900"/>
          </a:xfrm>
          <a:prstGeom prst="round1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idx="1" type="subTitle"/>
          </p:nvPr>
        </p:nvSpPr>
        <p:spPr>
          <a:xfrm flipH="1">
            <a:off x="866688" y="1502675"/>
            <a:ext cx="3392100" cy="10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0" name="Google Shape;160;p16"/>
          <p:cNvSpPr txBox="1"/>
          <p:nvPr>
            <p:ph type="title"/>
          </p:nvPr>
        </p:nvSpPr>
        <p:spPr>
          <a:xfrm flipH="1">
            <a:off x="866700" y="574650"/>
            <a:ext cx="3392100" cy="105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9525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1" name="Google Shape;161;p16"/>
          <p:cNvSpPr/>
          <p:nvPr>
            <p:ph idx="2" type="pic"/>
          </p:nvPr>
        </p:nvSpPr>
        <p:spPr>
          <a:xfrm>
            <a:off x="924300" y="2646675"/>
            <a:ext cx="3334500" cy="1922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62" name="Google Shape;162;p16"/>
          <p:cNvSpPr/>
          <p:nvPr>
            <p:ph idx="3" type="pic"/>
          </p:nvPr>
        </p:nvSpPr>
        <p:spPr>
          <a:xfrm flipH="1">
            <a:off x="4506612" y="574650"/>
            <a:ext cx="3713100" cy="3994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5" name="Google Shape;165;p17"/>
          <p:cNvSpPr txBox="1"/>
          <p:nvPr>
            <p:ph idx="1" type="body"/>
          </p:nvPr>
        </p:nvSpPr>
        <p:spPr>
          <a:xfrm>
            <a:off x="720000" y="1152475"/>
            <a:ext cx="7704000" cy="9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166" name="Google Shape;166;p17"/>
          <p:cNvGrpSpPr/>
          <p:nvPr/>
        </p:nvGrpSpPr>
        <p:grpSpPr>
          <a:xfrm>
            <a:off x="175" y="0"/>
            <a:ext cx="9165188" cy="5146350"/>
            <a:chOff x="175" y="0"/>
            <a:chExt cx="9165188" cy="5146350"/>
          </a:xfrm>
        </p:grpSpPr>
        <p:sp>
          <p:nvSpPr>
            <p:cNvPr id="167" name="Google Shape;167;p17"/>
            <p:cNvSpPr/>
            <p:nvPr/>
          </p:nvSpPr>
          <p:spPr>
            <a:xfrm flipH="1" rot="5400000">
              <a:off x="1621825" y="3309000"/>
              <a:ext cx="215700" cy="34590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68" name="Google Shape;168;p17"/>
            <p:cNvSpPr/>
            <p:nvPr/>
          </p:nvSpPr>
          <p:spPr>
            <a:xfrm flipH="1" rot="-5400000">
              <a:off x="6742113" y="-2207550"/>
              <a:ext cx="215700" cy="46308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1512745" y="1247000"/>
            <a:ext cx="5537100" cy="443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2" name="Google Shape;172;p18"/>
          <p:cNvSpPr txBox="1"/>
          <p:nvPr>
            <p:ph idx="2" type="subTitle"/>
          </p:nvPr>
        </p:nvSpPr>
        <p:spPr>
          <a:xfrm>
            <a:off x="1512745" y="1543973"/>
            <a:ext cx="5537100" cy="6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3" name="Google Shape;173;p18"/>
          <p:cNvSpPr txBox="1"/>
          <p:nvPr>
            <p:ph idx="3" type="subTitle"/>
          </p:nvPr>
        </p:nvSpPr>
        <p:spPr>
          <a:xfrm>
            <a:off x="1512735" y="2610880"/>
            <a:ext cx="5537100" cy="6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4" name="Google Shape;174;p18"/>
          <p:cNvSpPr txBox="1"/>
          <p:nvPr>
            <p:ph idx="4" type="subTitle"/>
          </p:nvPr>
        </p:nvSpPr>
        <p:spPr>
          <a:xfrm>
            <a:off x="1512749" y="3677800"/>
            <a:ext cx="5537100" cy="6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5" name="Google Shape;175;p18"/>
          <p:cNvSpPr txBox="1"/>
          <p:nvPr>
            <p:ph idx="5" type="subTitle"/>
          </p:nvPr>
        </p:nvSpPr>
        <p:spPr>
          <a:xfrm>
            <a:off x="1512734" y="2313914"/>
            <a:ext cx="5537100" cy="443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6" name="Google Shape;176;p18"/>
          <p:cNvSpPr txBox="1"/>
          <p:nvPr>
            <p:ph idx="6" type="subTitle"/>
          </p:nvPr>
        </p:nvSpPr>
        <p:spPr>
          <a:xfrm>
            <a:off x="1512747" y="3380827"/>
            <a:ext cx="5537100" cy="443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77" name="Google Shape;177;p18"/>
          <p:cNvGrpSpPr/>
          <p:nvPr/>
        </p:nvGrpSpPr>
        <p:grpSpPr>
          <a:xfrm>
            <a:off x="0" y="-447"/>
            <a:ext cx="9164650" cy="5146797"/>
            <a:chOff x="0" y="-447"/>
            <a:chExt cx="9164650" cy="5146797"/>
          </a:xfrm>
        </p:grpSpPr>
        <p:sp>
          <p:nvSpPr>
            <p:cNvPr id="178" name="Google Shape;178;p18"/>
            <p:cNvSpPr/>
            <p:nvPr/>
          </p:nvSpPr>
          <p:spPr>
            <a:xfrm rot="-5400000">
              <a:off x="7323250" y="3304950"/>
              <a:ext cx="215700" cy="34671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79" name="Google Shape;179;p18"/>
            <p:cNvSpPr/>
            <p:nvPr/>
          </p:nvSpPr>
          <p:spPr>
            <a:xfrm rot="5400000">
              <a:off x="774000" y="-774447"/>
              <a:ext cx="203100" cy="17511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2397250" y="1417650"/>
            <a:ext cx="2486400" cy="75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3" name="Google Shape;183;p19"/>
          <p:cNvSpPr txBox="1"/>
          <p:nvPr>
            <p:ph idx="2" type="subTitle"/>
          </p:nvPr>
        </p:nvSpPr>
        <p:spPr>
          <a:xfrm>
            <a:off x="2397250" y="2501660"/>
            <a:ext cx="2486400" cy="75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4" name="Google Shape;184;p19"/>
          <p:cNvSpPr txBox="1"/>
          <p:nvPr>
            <p:ph idx="3" type="subTitle"/>
          </p:nvPr>
        </p:nvSpPr>
        <p:spPr>
          <a:xfrm>
            <a:off x="2397250" y="3586650"/>
            <a:ext cx="2486400" cy="75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5" name="Google Shape;185;p19"/>
          <p:cNvSpPr txBox="1"/>
          <p:nvPr>
            <p:ph idx="4" type="subTitle"/>
          </p:nvPr>
        </p:nvSpPr>
        <p:spPr>
          <a:xfrm>
            <a:off x="5383450" y="1417650"/>
            <a:ext cx="2719500" cy="7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6" name="Google Shape;186;p19"/>
          <p:cNvSpPr txBox="1"/>
          <p:nvPr>
            <p:ph idx="5" type="subTitle"/>
          </p:nvPr>
        </p:nvSpPr>
        <p:spPr>
          <a:xfrm>
            <a:off x="5383450" y="2501660"/>
            <a:ext cx="2719500" cy="7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7" name="Google Shape;187;p19"/>
          <p:cNvSpPr txBox="1"/>
          <p:nvPr>
            <p:ph idx="6" type="subTitle"/>
          </p:nvPr>
        </p:nvSpPr>
        <p:spPr>
          <a:xfrm>
            <a:off x="5383450" y="3586650"/>
            <a:ext cx="2719500" cy="7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188" name="Google Shape;188;p19"/>
          <p:cNvGrpSpPr/>
          <p:nvPr/>
        </p:nvGrpSpPr>
        <p:grpSpPr>
          <a:xfrm>
            <a:off x="8269116" y="230700"/>
            <a:ext cx="609814" cy="608589"/>
            <a:chOff x="3620916" y="-126200"/>
            <a:chExt cx="609814" cy="608589"/>
          </a:xfrm>
        </p:grpSpPr>
        <p:sp>
          <p:nvSpPr>
            <p:cNvPr id="189" name="Google Shape;189;p19"/>
            <p:cNvSpPr/>
            <p:nvPr/>
          </p:nvSpPr>
          <p:spPr>
            <a:xfrm>
              <a:off x="3620916" y="-126200"/>
              <a:ext cx="609814" cy="608589"/>
            </a:xfrm>
            <a:custGeom>
              <a:rect b="b" l="l" r="r" t="t"/>
              <a:pathLst>
                <a:path extrusionOk="0" h="843" w="843">
                  <a:moveTo>
                    <a:pt x="76" y="475"/>
                  </a:moveTo>
                  <a:cubicBezTo>
                    <a:pt x="1" y="519"/>
                    <a:pt x="1" y="519"/>
                    <a:pt x="1" y="519"/>
                  </a:cubicBezTo>
                  <a:cubicBezTo>
                    <a:pt x="56" y="652"/>
                    <a:pt x="56" y="652"/>
                    <a:pt x="56" y="652"/>
                  </a:cubicBezTo>
                  <a:cubicBezTo>
                    <a:pt x="140" y="630"/>
                    <a:pt x="140" y="630"/>
                    <a:pt x="140" y="630"/>
                  </a:cubicBezTo>
                  <a:cubicBezTo>
                    <a:pt x="161" y="658"/>
                    <a:pt x="186" y="683"/>
                    <a:pt x="215" y="704"/>
                  </a:cubicBezTo>
                  <a:cubicBezTo>
                    <a:pt x="193" y="789"/>
                    <a:pt x="193" y="789"/>
                    <a:pt x="193" y="789"/>
                  </a:cubicBezTo>
                  <a:cubicBezTo>
                    <a:pt x="326" y="843"/>
                    <a:pt x="326" y="843"/>
                    <a:pt x="326" y="843"/>
                  </a:cubicBezTo>
                  <a:cubicBezTo>
                    <a:pt x="370" y="768"/>
                    <a:pt x="370" y="768"/>
                    <a:pt x="370" y="768"/>
                  </a:cubicBezTo>
                  <a:cubicBezTo>
                    <a:pt x="405" y="773"/>
                    <a:pt x="441" y="773"/>
                    <a:pt x="475" y="768"/>
                  </a:cubicBezTo>
                  <a:cubicBezTo>
                    <a:pt x="519" y="843"/>
                    <a:pt x="519" y="843"/>
                    <a:pt x="519" y="843"/>
                  </a:cubicBezTo>
                  <a:cubicBezTo>
                    <a:pt x="652" y="788"/>
                    <a:pt x="652" y="788"/>
                    <a:pt x="652" y="788"/>
                  </a:cubicBezTo>
                  <a:cubicBezTo>
                    <a:pt x="630" y="704"/>
                    <a:pt x="630" y="704"/>
                    <a:pt x="630" y="704"/>
                  </a:cubicBezTo>
                  <a:cubicBezTo>
                    <a:pt x="658" y="683"/>
                    <a:pt x="683" y="658"/>
                    <a:pt x="704" y="629"/>
                  </a:cubicBezTo>
                  <a:cubicBezTo>
                    <a:pt x="789" y="651"/>
                    <a:pt x="789" y="651"/>
                    <a:pt x="789" y="651"/>
                  </a:cubicBezTo>
                  <a:cubicBezTo>
                    <a:pt x="843" y="518"/>
                    <a:pt x="843" y="518"/>
                    <a:pt x="843" y="518"/>
                  </a:cubicBezTo>
                  <a:cubicBezTo>
                    <a:pt x="768" y="474"/>
                    <a:pt x="768" y="474"/>
                    <a:pt x="768" y="474"/>
                  </a:cubicBezTo>
                  <a:cubicBezTo>
                    <a:pt x="773" y="439"/>
                    <a:pt x="773" y="403"/>
                    <a:pt x="768" y="368"/>
                  </a:cubicBezTo>
                  <a:cubicBezTo>
                    <a:pt x="843" y="324"/>
                    <a:pt x="843" y="324"/>
                    <a:pt x="843" y="324"/>
                  </a:cubicBezTo>
                  <a:cubicBezTo>
                    <a:pt x="788" y="192"/>
                    <a:pt x="788" y="192"/>
                    <a:pt x="788" y="192"/>
                  </a:cubicBezTo>
                  <a:cubicBezTo>
                    <a:pt x="703" y="214"/>
                    <a:pt x="703" y="214"/>
                    <a:pt x="703" y="214"/>
                  </a:cubicBezTo>
                  <a:cubicBezTo>
                    <a:pt x="683" y="186"/>
                    <a:pt x="658" y="161"/>
                    <a:pt x="629" y="139"/>
                  </a:cubicBezTo>
                  <a:cubicBezTo>
                    <a:pt x="651" y="55"/>
                    <a:pt x="651" y="55"/>
                    <a:pt x="651" y="55"/>
                  </a:cubicBezTo>
                  <a:cubicBezTo>
                    <a:pt x="518" y="0"/>
                    <a:pt x="518" y="0"/>
                    <a:pt x="518" y="0"/>
                  </a:cubicBezTo>
                  <a:cubicBezTo>
                    <a:pt x="474" y="76"/>
                    <a:pt x="474" y="76"/>
                    <a:pt x="474" y="76"/>
                  </a:cubicBezTo>
                  <a:cubicBezTo>
                    <a:pt x="438" y="70"/>
                    <a:pt x="403" y="71"/>
                    <a:pt x="368" y="76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192" y="56"/>
                    <a:pt x="192" y="56"/>
                    <a:pt x="192" y="56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186" y="161"/>
                    <a:pt x="161" y="186"/>
                    <a:pt x="139" y="215"/>
                  </a:cubicBezTo>
                  <a:cubicBezTo>
                    <a:pt x="55" y="193"/>
                    <a:pt x="55" y="193"/>
                    <a:pt x="55" y="193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76" y="370"/>
                    <a:pt x="76" y="370"/>
                    <a:pt x="76" y="370"/>
                  </a:cubicBezTo>
                  <a:cubicBezTo>
                    <a:pt x="70" y="405"/>
                    <a:pt x="71" y="441"/>
                    <a:pt x="76" y="475"/>
                  </a:cubicBezTo>
                  <a:moveTo>
                    <a:pt x="227" y="342"/>
                  </a:moveTo>
                  <a:cubicBezTo>
                    <a:pt x="271" y="234"/>
                    <a:pt x="395" y="183"/>
                    <a:pt x="502" y="227"/>
                  </a:cubicBezTo>
                  <a:cubicBezTo>
                    <a:pt x="610" y="271"/>
                    <a:pt x="661" y="395"/>
                    <a:pt x="617" y="502"/>
                  </a:cubicBezTo>
                  <a:cubicBezTo>
                    <a:pt x="572" y="610"/>
                    <a:pt x="449" y="661"/>
                    <a:pt x="342" y="617"/>
                  </a:cubicBezTo>
                  <a:cubicBezTo>
                    <a:pt x="234" y="572"/>
                    <a:pt x="183" y="449"/>
                    <a:pt x="227" y="34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9"/>
            <p:cNvSpPr/>
            <p:nvPr/>
          </p:nvSpPr>
          <p:spPr>
            <a:xfrm>
              <a:off x="3731124" y="-105383"/>
              <a:ext cx="388175" cy="156739"/>
            </a:xfrm>
            <a:custGeom>
              <a:rect b="b" l="l" r="r" t="t"/>
              <a:pathLst>
                <a:path extrusionOk="0" h="216" w="538">
                  <a:moveTo>
                    <a:pt x="380" y="0"/>
                  </a:moveTo>
                  <a:cubicBezTo>
                    <a:pt x="376" y="0"/>
                    <a:pt x="372" y="2"/>
                    <a:pt x="369" y="6"/>
                  </a:cubicBezTo>
                  <a:cubicBezTo>
                    <a:pt x="333" y="69"/>
                    <a:pt x="333" y="69"/>
                    <a:pt x="333" y="69"/>
                  </a:cubicBezTo>
                  <a:cubicBezTo>
                    <a:pt x="319" y="67"/>
                    <a:pt x="319" y="67"/>
                    <a:pt x="319" y="67"/>
                  </a:cubicBezTo>
                  <a:cubicBezTo>
                    <a:pt x="303" y="64"/>
                    <a:pt x="286" y="63"/>
                    <a:pt x="270" y="63"/>
                  </a:cubicBezTo>
                  <a:cubicBezTo>
                    <a:pt x="253" y="63"/>
                    <a:pt x="236" y="64"/>
                    <a:pt x="220" y="67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67" y="2"/>
                    <a:pt x="163" y="0"/>
                    <a:pt x="158" y="0"/>
                  </a:cubicBezTo>
                  <a:cubicBezTo>
                    <a:pt x="157" y="0"/>
                    <a:pt x="155" y="1"/>
                    <a:pt x="154" y="1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69" y="37"/>
                    <a:pt x="66" y="43"/>
                    <a:pt x="67" y="48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48" y="147"/>
                    <a:pt x="24" y="171"/>
                    <a:pt x="4" y="198"/>
                  </a:cubicBezTo>
                  <a:cubicBezTo>
                    <a:pt x="0" y="203"/>
                    <a:pt x="2" y="210"/>
                    <a:pt x="7" y="214"/>
                  </a:cubicBezTo>
                  <a:cubicBezTo>
                    <a:pt x="9" y="216"/>
                    <a:pt x="11" y="216"/>
                    <a:pt x="14" y="216"/>
                  </a:cubicBezTo>
                  <a:cubicBezTo>
                    <a:pt x="17" y="216"/>
                    <a:pt x="21" y="215"/>
                    <a:pt x="23" y="212"/>
                  </a:cubicBezTo>
                  <a:cubicBezTo>
                    <a:pt x="42" y="187"/>
                    <a:pt x="64" y="165"/>
                    <a:pt x="88" y="14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10" y="130"/>
                    <a:pt x="112" y="125"/>
                    <a:pt x="111" y="120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154" y="27"/>
                    <a:pt x="154" y="27"/>
                    <a:pt x="154" y="2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91" y="92"/>
                    <a:pt x="195" y="94"/>
                    <a:pt x="199" y="94"/>
                  </a:cubicBezTo>
                  <a:cubicBezTo>
                    <a:pt x="200" y="94"/>
                    <a:pt x="200" y="94"/>
                    <a:pt x="201" y="94"/>
                  </a:cubicBezTo>
                  <a:cubicBezTo>
                    <a:pt x="223" y="90"/>
                    <a:pt x="223" y="90"/>
                    <a:pt x="223" y="90"/>
                  </a:cubicBezTo>
                  <a:cubicBezTo>
                    <a:pt x="239" y="88"/>
                    <a:pt x="254" y="86"/>
                    <a:pt x="270" y="86"/>
                  </a:cubicBezTo>
                  <a:cubicBezTo>
                    <a:pt x="285" y="86"/>
                    <a:pt x="300" y="88"/>
                    <a:pt x="315" y="90"/>
                  </a:cubicBezTo>
                  <a:cubicBezTo>
                    <a:pt x="338" y="93"/>
                    <a:pt x="338" y="93"/>
                    <a:pt x="338" y="93"/>
                  </a:cubicBezTo>
                  <a:cubicBezTo>
                    <a:pt x="338" y="93"/>
                    <a:pt x="339" y="93"/>
                    <a:pt x="339" y="93"/>
                  </a:cubicBezTo>
                  <a:cubicBezTo>
                    <a:pt x="343" y="93"/>
                    <a:pt x="347" y="91"/>
                    <a:pt x="349" y="87"/>
                  </a:cubicBezTo>
                  <a:cubicBezTo>
                    <a:pt x="385" y="26"/>
                    <a:pt x="385" y="26"/>
                    <a:pt x="385" y="26"/>
                  </a:cubicBezTo>
                  <a:cubicBezTo>
                    <a:pt x="446" y="52"/>
                    <a:pt x="446" y="52"/>
                    <a:pt x="446" y="52"/>
                  </a:cubicBezTo>
                  <a:cubicBezTo>
                    <a:pt x="428" y="120"/>
                    <a:pt x="428" y="120"/>
                    <a:pt x="428" y="120"/>
                  </a:cubicBezTo>
                  <a:cubicBezTo>
                    <a:pt x="426" y="124"/>
                    <a:pt x="428" y="129"/>
                    <a:pt x="432" y="132"/>
                  </a:cubicBezTo>
                  <a:cubicBezTo>
                    <a:pt x="450" y="145"/>
                    <a:pt x="450" y="145"/>
                    <a:pt x="450" y="145"/>
                  </a:cubicBezTo>
                  <a:cubicBezTo>
                    <a:pt x="475" y="164"/>
                    <a:pt x="497" y="186"/>
                    <a:pt x="516" y="211"/>
                  </a:cubicBezTo>
                  <a:cubicBezTo>
                    <a:pt x="518" y="214"/>
                    <a:pt x="521" y="215"/>
                    <a:pt x="525" y="215"/>
                  </a:cubicBezTo>
                  <a:cubicBezTo>
                    <a:pt x="528" y="215"/>
                    <a:pt x="530" y="215"/>
                    <a:pt x="532" y="213"/>
                  </a:cubicBezTo>
                  <a:cubicBezTo>
                    <a:pt x="537" y="209"/>
                    <a:pt x="538" y="202"/>
                    <a:pt x="535" y="197"/>
                  </a:cubicBezTo>
                  <a:cubicBezTo>
                    <a:pt x="515" y="170"/>
                    <a:pt x="491" y="146"/>
                    <a:pt x="464" y="126"/>
                  </a:cubicBezTo>
                  <a:cubicBezTo>
                    <a:pt x="453" y="118"/>
                    <a:pt x="453" y="118"/>
                    <a:pt x="453" y="118"/>
                  </a:cubicBezTo>
                  <a:cubicBezTo>
                    <a:pt x="471" y="48"/>
                    <a:pt x="471" y="48"/>
                    <a:pt x="471" y="48"/>
                  </a:cubicBezTo>
                  <a:cubicBezTo>
                    <a:pt x="473" y="42"/>
                    <a:pt x="470" y="36"/>
                    <a:pt x="464" y="34"/>
                  </a:cubicBezTo>
                  <a:cubicBezTo>
                    <a:pt x="384" y="1"/>
                    <a:pt x="384" y="1"/>
                    <a:pt x="384" y="1"/>
                  </a:cubicBezTo>
                  <a:cubicBezTo>
                    <a:pt x="383" y="0"/>
                    <a:pt x="381" y="0"/>
                    <a:pt x="380" y="0"/>
                  </a:cubicBezTo>
                </a:path>
              </a:pathLst>
            </a:custGeom>
            <a:solidFill>
              <a:srgbClr val="FFFFFF">
                <a:alpha val="2127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3749492" y="1150"/>
              <a:ext cx="352663" cy="352663"/>
            </a:xfrm>
            <a:custGeom>
              <a:rect b="b" l="l" r="r" t="t"/>
              <a:pathLst>
                <a:path extrusionOk="0" h="488" w="488">
                  <a:moveTo>
                    <a:pt x="0" y="244"/>
                  </a:moveTo>
                  <a:cubicBezTo>
                    <a:pt x="0" y="109"/>
                    <a:pt x="110" y="0"/>
                    <a:pt x="244" y="0"/>
                  </a:cubicBezTo>
                  <a:cubicBezTo>
                    <a:pt x="379" y="0"/>
                    <a:pt x="488" y="109"/>
                    <a:pt x="488" y="244"/>
                  </a:cubicBezTo>
                  <a:cubicBezTo>
                    <a:pt x="488" y="378"/>
                    <a:pt x="379" y="488"/>
                    <a:pt x="244" y="488"/>
                  </a:cubicBezTo>
                  <a:cubicBezTo>
                    <a:pt x="110" y="488"/>
                    <a:pt x="0" y="378"/>
                    <a:pt x="0" y="244"/>
                  </a:cubicBezTo>
                  <a:close/>
                  <a:moveTo>
                    <a:pt x="13" y="244"/>
                  </a:moveTo>
                  <a:cubicBezTo>
                    <a:pt x="13" y="371"/>
                    <a:pt x="117" y="475"/>
                    <a:pt x="244" y="475"/>
                  </a:cubicBezTo>
                  <a:cubicBezTo>
                    <a:pt x="372" y="475"/>
                    <a:pt x="475" y="371"/>
                    <a:pt x="475" y="244"/>
                  </a:cubicBezTo>
                  <a:cubicBezTo>
                    <a:pt x="475" y="117"/>
                    <a:pt x="372" y="13"/>
                    <a:pt x="244" y="13"/>
                  </a:cubicBezTo>
                  <a:cubicBezTo>
                    <a:pt x="117" y="13"/>
                    <a:pt x="13" y="117"/>
                    <a:pt x="13" y="244"/>
                  </a:cubicBezTo>
                  <a:close/>
                </a:path>
              </a:pathLst>
            </a:custGeom>
            <a:solidFill>
              <a:srgbClr val="21194F">
                <a:alpha val="498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3620916" y="13396"/>
              <a:ext cx="342867" cy="468993"/>
            </a:xfrm>
            <a:custGeom>
              <a:rect b="b" l="l" r="r" t="t"/>
              <a:pathLst>
                <a:path extrusionOk="0" h="650" w="475">
                  <a:moveTo>
                    <a:pt x="422" y="579"/>
                  </a:moveTo>
                  <a:cubicBezTo>
                    <a:pt x="422" y="579"/>
                    <a:pt x="422" y="579"/>
                    <a:pt x="422" y="579"/>
                  </a:cubicBezTo>
                  <a:cubicBezTo>
                    <a:pt x="422" y="579"/>
                    <a:pt x="422" y="579"/>
                    <a:pt x="422" y="579"/>
                  </a:cubicBezTo>
                  <a:cubicBezTo>
                    <a:pt x="422" y="579"/>
                    <a:pt x="422" y="579"/>
                    <a:pt x="422" y="579"/>
                  </a:cubicBezTo>
                  <a:moveTo>
                    <a:pt x="372" y="575"/>
                  </a:moveTo>
                  <a:cubicBezTo>
                    <a:pt x="389" y="578"/>
                    <a:pt x="405" y="579"/>
                    <a:pt x="422" y="579"/>
                  </a:cubicBezTo>
                  <a:cubicBezTo>
                    <a:pt x="405" y="579"/>
                    <a:pt x="389" y="578"/>
                    <a:pt x="372" y="575"/>
                  </a:cubicBezTo>
                  <a:moveTo>
                    <a:pt x="370" y="575"/>
                  </a:moveTo>
                  <a:cubicBezTo>
                    <a:pt x="326" y="650"/>
                    <a:pt x="326" y="650"/>
                    <a:pt x="326" y="650"/>
                  </a:cubicBezTo>
                  <a:cubicBezTo>
                    <a:pt x="326" y="650"/>
                    <a:pt x="326" y="650"/>
                    <a:pt x="326" y="650"/>
                  </a:cubicBezTo>
                  <a:cubicBezTo>
                    <a:pt x="370" y="575"/>
                    <a:pt x="370" y="575"/>
                    <a:pt x="370" y="575"/>
                  </a:cubicBezTo>
                  <a:moveTo>
                    <a:pt x="370" y="575"/>
                  </a:moveTo>
                  <a:cubicBezTo>
                    <a:pt x="370" y="575"/>
                    <a:pt x="371" y="575"/>
                    <a:pt x="371" y="575"/>
                  </a:cubicBezTo>
                  <a:cubicBezTo>
                    <a:pt x="371" y="575"/>
                    <a:pt x="370" y="575"/>
                    <a:pt x="370" y="575"/>
                  </a:cubicBezTo>
                  <a:moveTo>
                    <a:pt x="475" y="575"/>
                  </a:moveTo>
                  <a:cubicBezTo>
                    <a:pt x="475" y="575"/>
                    <a:pt x="475" y="575"/>
                    <a:pt x="474" y="575"/>
                  </a:cubicBezTo>
                  <a:cubicBezTo>
                    <a:pt x="475" y="575"/>
                    <a:pt x="475" y="575"/>
                    <a:pt x="475" y="575"/>
                  </a:cubicBezTo>
                  <a:moveTo>
                    <a:pt x="55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55" y="0"/>
                    <a:pt x="55" y="0"/>
                    <a:pt x="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9"/>
            <p:cNvSpPr/>
            <p:nvPr/>
          </p:nvSpPr>
          <p:spPr>
            <a:xfrm>
              <a:off x="3620916" y="13396"/>
              <a:ext cx="609814" cy="468993"/>
            </a:xfrm>
            <a:custGeom>
              <a:rect b="b" l="l" r="r" t="t"/>
              <a:pathLst>
                <a:path extrusionOk="0" h="650" w="843">
                  <a:moveTo>
                    <a:pt x="55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76" y="177"/>
                    <a:pt x="76" y="177"/>
                    <a:pt x="76" y="177"/>
                  </a:cubicBezTo>
                  <a:cubicBezTo>
                    <a:pt x="76" y="177"/>
                    <a:pt x="76" y="177"/>
                    <a:pt x="76" y="177"/>
                  </a:cubicBezTo>
                  <a:cubicBezTo>
                    <a:pt x="76" y="177"/>
                    <a:pt x="76" y="177"/>
                    <a:pt x="76" y="177"/>
                  </a:cubicBezTo>
                  <a:cubicBezTo>
                    <a:pt x="70" y="212"/>
                    <a:pt x="71" y="248"/>
                    <a:pt x="76" y="282"/>
                  </a:cubicBezTo>
                  <a:cubicBezTo>
                    <a:pt x="1" y="326"/>
                    <a:pt x="1" y="326"/>
                    <a:pt x="1" y="326"/>
                  </a:cubicBezTo>
                  <a:cubicBezTo>
                    <a:pt x="56" y="459"/>
                    <a:pt x="56" y="459"/>
                    <a:pt x="56" y="459"/>
                  </a:cubicBezTo>
                  <a:cubicBezTo>
                    <a:pt x="140" y="437"/>
                    <a:pt x="140" y="437"/>
                    <a:pt x="140" y="437"/>
                  </a:cubicBezTo>
                  <a:cubicBezTo>
                    <a:pt x="161" y="465"/>
                    <a:pt x="186" y="490"/>
                    <a:pt x="215" y="511"/>
                  </a:cubicBezTo>
                  <a:cubicBezTo>
                    <a:pt x="215" y="511"/>
                    <a:pt x="215" y="511"/>
                    <a:pt x="215" y="511"/>
                  </a:cubicBezTo>
                  <a:cubicBezTo>
                    <a:pt x="215" y="511"/>
                    <a:pt x="215" y="511"/>
                    <a:pt x="215" y="511"/>
                  </a:cubicBezTo>
                  <a:cubicBezTo>
                    <a:pt x="193" y="596"/>
                    <a:pt x="193" y="596"/>
                    <a:pt x="193" y="596"/>
                  </a:cubicBezTo>
                  <a:cubicBezTo>
                    <a:pt x="326" y="650"/>
                    <a:pt x="326" y="650"/>
                    <a:pt x="326" y="650"/>
                  </a:cubicBezTo>
                  <a:cubicBezTo>
                    <a:pt x="370" y="575"/>
                    <a:pt x="370" y="575"/>
                    <a:pt x="370" y="575"/>
                  </a:cubicBezTo>
                  <a:cubicBezTo>
                    <a:pt x="370" y="575"/>
                    <a:pt x="370" y="575"/>
                    <a:pt x="370" y="575"/>
                  </a:cubicBezTo>
                  <a:cubicBezTo>
                    <a:pt x="370" y="575"/>
                    <a:pt x="371" y="575"/>
                    <a:pt x="371" y="575"/>
                  </a:cubicBezTo>
                  <a:cubicBezTo>
                    <a:pt x="372" y="575"/>
                    <a:pt x="372" y="575"/>
                    <a:pt x="372" y="575"/>
                  </a:cubicBezTo>
                  <a:cubicBezTo>
                    <a:pt x="389" y="578"/>
                    <a:pt x="405" y="579"/>
                    <a:pt x="422" y="579"/>
                  </a:cubicBezTo>
                  <a:cubicBezTo>
                    <a:pt x="422" y="579"/>
                    <a:pt x="422" y="579"/>
                    <a:pt x="422" y="579"/>
                  </a:cubicBezTo>
                  <a:cubicBezTo>
                    <a:pt x="422" y="579"/>
                    <a:pt x="422" y="579"/>
                    <a:pt x="422" y="579"/>
                  </a:cubicBezTo>
                  <a:cubicBezTo>
                    <a:pt x="439" y="579"/>
                    <a:pt x="457" y="578"/>
                    <a:pt x="474" y="575"/>
                  </a:cubicBezTo>
                  <a:cubicBezTo>
                    <a:pt x="475" y="575"/>
                    <a:pt x="475" y="575"/>
                    <a:pt x="475" y="575"/>
                  </a:cubicBezTo>
                  <a:cubicBezTo>
                    <a:pt x="475" y="575"/>
                    <a:pt x="475" y="575"/>
                    <a:pt x="475" y="575"/>
                  </a:cubicBezTo>
                  <a:cubicBezTo>
                    <a:pt x="519" y="650"/>
                    <a:pt x="519" y="650"/>
                    <a:pt x="519" y="650"/>
                  </a:cubicBezTo>
                  <a:cubicBezTo>
                    <a:pt x="652" y="595"/>
                    <a:pt x="652" y="595"/>
                    <a:pt x="652" y="595"/>
                  </a:cubicBezTo>
                  <a:cubicBezTo>
                    <a:pt x="630" y="511"/>
                    <a:pt x="630" y="511"/>
                    <a:pt x="630" y="511"/>
                  </a:cubicBezTo>
                  <a:cubicBezTo>
                    <a:pt x="630" y="511"/>
                    <a:pt x="630" y="511"/>
                    <a:pt x="630" y="511"/>
                  </a:cubicBezTo>
                  <a:cubicBezTo>
                    <a:pt x="658" y="490"/>
                    <a:pt x="683" y="465"/>
                    <a:pt x="704" y="436"/>
                  </a:cubicBezTo>
                  <a:cubicBezTo>
                    <a:pt x="789" y="458"/>
                    <a:pt x="789" y="458"/>
                    <a:pt x="789" y="458"/>
                  </a:cubicBezTo>
                  <a:cubicBezTo>
                    <a:pt x="843" y="325"/>
                    <a:pt x="843" y="325"/>
                    <a:pt x="843" y="325"/>
                  </a:cubicBezTo>
                  <a:cubicBezTo>
                    <a:pt x="783" y="290"/>
                    <a:pt x="783" y="290"/>
                    <a:pt x="783" y="290"/>
                  </a:cubicBezTo>
                  <a:cubicBezTo>
                    <a:pt x="733" y="403"/>
                    <a:pt x="621" y="487"/>
                    <a:pt x="498" y="502"/>
                  </a:cubicBezTo>
                  <a:cubicBezTo>
                    <a:pt x="484" y="504"/>
                    <a:pt x="469" y="505"/>
                    <a:pt x="455" y="505"/>
                  </a:cubicBezTo>
                  <a:cubicBezTo>
                    <a:pt x="343" y="505"/>
                    <a:pt x="231" y="451"/>
                    <a:pt x="163" y="361"/>
                  </a:cubicBezTo>
                  <a:cubicBezTo>
                    <a:pt x="90" y="264"/>
                    <a:pt x="72" y="129"/>
                    <a:pt x="114" y="16"/>
                  </a:cubicBezTo>
                  <a:cubicBezTo>
                    <a:pt x="55" y="0"/>
                    <a:pt x="55" y="0"/>
                    <a:pt x="55" y="0"/>
                  </a:cubicBezTo>
                </a:path>
              </a:pathLst>
            </a:custGeom>
            <a:solidFill>
              <a:srgbClr val="21194F">
                <a:alpha val="498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19"/>
          <p:cNvGrpSpPr/>
          <p:nvPr/>
        </p:nvGrpSpPr>
        <p:grpSpPr>
          <a:xfrm>
            <a:off x="-125" y="0"/>
            <a:ext cx="7345500" cy="5146350"/>
            <a:chOff x="-125" y="0"/>
            <a:chExt cx="7345500" cy="5146350"/>
          </a:xfrm>
        </p:grpSpPr>
        <p:sp>
          <p:nvSpPr>
            <p:cNvPr id="195" name="Google Shape;195;p19"/>
            <p:cNvSpPr/>
            <p:nvPr/>
          </p:nvSpPr>
          <p:spPr>
            <a:xfrm flipH="1" rot="5400000">
              <a:off x="3564775" y="1365750"/>
              <a:ext cx="215700" cy="73455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6" name="Google Shape;196;p19"/>
            <p:cNvSpPr/>
            <p:nvPr/>
          </p:nvSpPr>
          <p:spPr>
            <a:xfrm rot="5400000">
              <a:off x="1015350" y="-1015350"/>
              <a:ext cx="218700" cy="22494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1240517" y="1346200"/>
            <a:ext cx="3222000" cy="382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0" name="Google Shape;200;p20"/>
          <p:cNvSpPr txBox="1"/>
          <p:nvPr>
            <p:ph idx="2" type="subTitle"/>
          </p:nvPr>
        </p:nvSpPr>
        <p:spPr>
          <a:xfrm>
            <a:off x="1240517" y="1614325"/>
            <a:ext cx="3222000" cy="88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1" name="Google Shape;201;p20"/>
          <p:cNvSpPr txBox="1"/>
          <p:nvPr>
            <p:ph idx="3" type="subTitle"/>
          </p:nvPr>
        </p:nvSpPr>
        <p:spPr>
          <a:xfrm>
            <a:off x="5202000" y="1614325"/>
            <a:ext cx="3222000" cy="88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2" name="Google Shape;202;p20"/>
          <p:cNvSpPr txBox="1"/>
          <p:nvPr>
            <p:ph idx="4" type="subTitle"/>
          </p:nvPr>
        </p:nvSpPr>
        <p:spPr>
          <a:xfrm>
            <a:off x="1240517" y="3313625"/>
            <a:ext cx="3222000" cy="88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20"/>
          <p:cNvSpPr txBox="1"/>
          <p:nvPr>
            <p:ph idx="5" type="subTitle"/>
          </p:nvPr>
        </p:nvSpPr>
        <p:spPr>
          <a:xfrm>
            <a:off x="5202000" y="3313625"/>
            <a:ext cx="3222000" cy="88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20"/>
          <p:cNvSpPr txBox="1"/>
          <p:nvPr>
            <p:ph idx="6" type="subTitle"/>
          </p:nvPr>
        </p:nvSpPr>
        <p:spPr>
          <a:xfrm>
            <a:off x="1240517" y="3045426"/>
            <a:ext cx="3222000" cy="382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5" name="Google Shape;205;p20"/>
          <p:cNvSpPr txBox="1"/>
          <p:nvPr>
            <p:ph idx="7" type="subTitle"/>
          </p:nvPr>
        </p:nvSpPr>
        <p:spPr>
          <a:xfrm>
            <a:off x="5202000" y="1346200"/>
            <a:ext cx="3222000" cy="382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6" name="Google Shape;206;p20"/>
          <p:cNvSpPr txBox="1"/>
          <p:nvPr>
            <p:ph idx="8" type="subTitle"/>
          </p:nvPr>
        </p:nvSpPr>
        <p:spPr>
          <a:xfrm>
            <a:off x="5202000" y="3045426"/>
            <a:ext cx="3222000" cy="382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207" name="Google Shape;207;p20"/>
          <p:cNvGrpSpPr/>
          <p:nvPr/>
        </p:nvGrpSpPr>
        <p:grpSpPr>
          <a:xfrm>
            <a:off x="0" y="-2850"/>
            <a:ext cx="9144175" cy="5166300"/>
            <a:chOff x="0" y="-2850"/>
            <a:chExt cx="9144175" cy="5166300"/>
          </a:xfrm>
        </p:grpSpPr>
        <p:grpSp>
          <p:nvGrpSpPr>
            <p:cNvPr id="208" name="Google Shape;208;p20"/>
            <p:cNvGrpSpPr/>
            <p:nvPr/>
          </p:nvGrpSpPr>
          <p:grpSpPr>
            <a:xfrm flipH="1" rot="10800000">
              <a:off x="0" y="4744650"/>
              <a:ext cx="9144000" cy="418800"/>
              <a:chOff x="0" y="0"/>
              <a:chExt cx="9144000" cy="418800"/>
            </a:xfrm>
          </p:grpSpPr>
          <p:sp>
            <p:nvSpPr>
              <p:cNvPr id="209" name="Google Shape;209;p20"/>
              <p:cNvSpPr/>
              <p:nvPr/>
            </p:nvSpPr>
            <p:spPr>
              <a:xfrm>
                <a:off x="0" y="0"/>
                <a:ext cx="9144000" cy="209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210" name="Google Shape;210;p20"/>
              <p:cNvSpPr/>
              <p:nvPr/>
            </p:nvSpPr>
            <p:spPr>
              <a:xfrm rot="5400000">
                <a:off x="1301100" y="-1091700"/>
                <a:ext cx="209400" cy="2811600"/>
              </a:xfrm>
              <a:prstGeom prst="round1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sp>
          <p:nvSpPr>
            <p:cNvPr id="211" name="Google Shape;211;p20"/>
            <p:cNvSpPr/>
            <p:nvPr/>
          </p:nvSpPr>
          <p:spPr>
            <a:xfrm flipH="1" rot="-5400000">
              <a:off x="8230675" y="-697650"/>
              <a:ext cx="218700" cy="16083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4" name="Google Shape;214;p21"/>
          <p:cNvSpPr txBox="1"/>
          <p:nvPr>
            <p:ph idx="1" type="subTitle"/>
          </p:nvPr>
        </p:nvSpPr>
        <p:spPr>
          <a:xfrm>
            <a:off x="1022349" y="1383325"/>
            <a:ext cx="32847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5" name="Google Shape;215;p21"/>
          <p:cNvSpPr txBox="1"/>
          <p:nvPr>
            <p:ph idx="2" type="subTitle"/>
          </p:nvPr>
        </p:nvSpPr>
        <p:spPr>
          <a:xfrm>
            <a:off x="4835751" y="1383325"/>
            <a:ext cx="32847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6" name="Google Shape;216;p21"/>
          <p:cNvSpPr txBox="1"/>
          <p:nvPr>
            <p:ph idx="3" type="subTitle"/>
          </p:nvPr>
        </p:nvSpPr>
        <p:spPr>
          <a:xfrm>
            <a:off x="1022349" y="3810459"/>
            <a:ext cx="32859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7" name="Google Shape;217;p21"/>
          <p:cNvSpPr txBox="1"/>
          <p:nvPr>
            <p:ph idx="4" type="subTitle"/>
          </p:nvPr>
        </p:nvSpPr>
        <p:spPr>
          <a:xfrm>
            <a:off x="1022349" y="2597375"/>
            <a:ext cx="32847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8" name="Google Shape;218;p21"/>
          <p:cNvSpPr txBox="1"/>
          <p:nvPr>
            <p:ph idx="5" type="subTitle"/>
          </p:nvPr>
        </p:nvSpPr>
        <p:spPr>
          <a:xfrm>
            <a:off x="4835751" y="2597375"/>
            <a:ext cx="32847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9" name="Google Shape;219;p21"/>
          <p:cNvSpPr txBox="1"/>
          <p:nvPr>
            <p:ph idx="6" type="subTitle"/>
          </p:nvPr>
        </p:nvSpPr>
        <p:spPr>
          <a:xfrm>
            <a:off x="4835751" y="3810459"/>
            <a:ext cx="3285900" cy="826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0" name="Google Shape;220;p21"/>
          <p:cNvSpPr txBox="1"/>
          <p:nvPr>
            <p:ph idx="7" type="subTitle"/>
          </p:nvPr>
        </p:nvSpPr>
        <p:spPr>
          <a:xfrm>
            <a:off x="1022349" y="1103300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1" name="Google Shape;221;p21"/>
          <p:cNvSpPr txBox="1"/>
          <p:nvPr>
            <p:ph idx="8" type="subTitle"/>
          </p:nvPr>
        </p:nvSpPr>
        <p:spPr>
          <a:xfrm>
            <a:off x="4835751" y="1103300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2" name="Google Shape;222;p21"/>
          <p:cNvSpPr txBox="1"/>
          <p:nvPr>
            <p:ph idx="9" type="subTitle"/>
          </p:nvPr>
        </p:nvSpPr>
        <p:spPr>
          <a:xfrm>
            <a:off x="1022349" y="3527001"/>
            <a:ext cx="32859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3" name="Google Shape;223;p21"/>
          <p:cNvSpPr txBox="1"/>
          <p:nvPr>
            <p:ph idx="13" type="subTitle"/>
          </p:nvPr>
        </p:nvSpPr>
        <p:spPr>
          <a:xfrm>
            <a:off x="1022349" y="2315150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4" name="Google Shape;224;p21"/>
          <p:cNvSpPr txBox="1"/>
          <p:nvPr>
            <p:ph idx="14" type="subTitle"/>
          </p:nvPr>
        </p:nvSpPr>
        <p:spPr>
          <a:xfrm>
            <a:off x="4835751" y="2315150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25" name="Google Shape;225;p21"/>
          <p:cNvSpPr txBox="1"/>
          <p:nvPr>
            <p:ph idx="15" type="subTitle"/>
          </p:nvPr>
        </p:nvSpPr>
        <p:spPr>
          <a:xfrm>
            <a:off x="4835751" y="3527001"/>
            <a:ext cx="3284700" cy="40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226" name="Google Shape;226;p21"/>
          <p:cNvGrpSpPr/>
          <p:nvPr/>
        </p:nvGrpSpPr>
        <p:grpSpPr>
          <a:xfrm>
            <a:off x="3059125" y="-2850"/>
            <a:ext cx="6105450" cy="5149200"/>
            <a:chOff x="3059125" y="-2850"/>
            <a:chExt cx="6105450" cy="5149200"/>
          </a:xfrm>
        </p:grpSpPr>
        <p:sp>
          <p:nvSpPr>
            <p:cNvPr id="227" name="Google Shape;227;p21"/>
            <p:cNvSpPr/>
            <p:nvPr/>
          </p:nvSpPr>
          <p:spPr>
            <a:xfrm rot="-5400000">
              <a:off x="6565975" y="2547750"/>
              <a:ext cx="215700" cy="49815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28" name="Google Shape;228;p21"/>
            <p:cNvSpPr/>
            <p:nvPr/>
          </p:nvSpPr>
          <p:spPr>
            <a:xfrm flipH="1" rot="-5400000">
              <a:off x="5992225" y="-2935950"/>
              <a:ext cx="218700" cy="60849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29" name="Google Shape;229;p21"/>
          <p:cNvGrpSpPr/>
          <p:nvPr/>
        </p:nvGrpSpPr>
        <p:grpSpPr>
          <a:xfrm>
            <a:off x="189614" y="257177"/>
            <a:ext cx="277826" cy="277826"/>
            <a:chOff x="2917014" y="1713064"/>
            <a:chExt cx="277826" cy="277826"/>
          </a:xfrm>
        </p:grpSpPr>
        <p:cxnSp>
          <p:nvCxnSpPr>
            <p:cNvPr id="230" name="Google Shape;230;p21"/>
            <p:cNvCxnSpPr/>
            <p:nvPr/>
          </p:nvCxnSpPr>
          <p:spPr>
            <a:xfrm>
              <a:off x="3103040" y="185234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1" name="Google Shape;231;p21"/>
            <p:cNvCxnSpPr/>
            <p:nvPr/>
          </p:nvCxnSpPr>
          <p:spPr>
            <a:xfrm>
              <a:off x="2917014" y="1852340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2" name="Google Shape;232;p21"/>
            <p:cNvCxnSpPr/>
            <p:nvPr/>
          </p:nvCxnSpPr>
          <p:spPr>
            <a:xfrm rot="5400000">
              <a:off x="3009693" y="1944990"/>
              <a:ext cx="918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" name="Google Shape;233;p21"/>
            <p:cNvCxnSpPr/>
            <p:nvPr/>
          </p:nvCxnSpPr>
          <p:spPr>
            <a:xfrm rot="5400000">
              <a:off x="3009993" y="1758664"/>
              <a:ext cx="91200" cy="0"/>
            </a:xfrm>
            <a:prstGeom prst="straightConnector1">
              <a:avLst/>
            </a:prstGeom>
            <a:noFill/>
            <a:ln cap="rnd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>
            <p:ph type="ctrTitle"/>
          </p:nvPr>
        </p:nvSpPr>
        <p:spPr>
          <a:xfrm>
            <a:off x="4673105" y="953850"/>
            <a:ext cx="3435300" cy="73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6" name="Google Shape;236;p22"/>
          <p:cNvSpPr txBox="1"/>
          <p:nvPr>
            <p:ph idx="1" type="subTitle"/>
          </p:nvPr>
        </p:nvSpPr>
        <p:spPr>
          <a:xfrm>
            <a:off x="4673105" y="1607450"/>
            <a:ext cx="34353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37" name="Google Shape;237;p22"/>
          <p:cNvGrpSpPr/>
          <p:nvPr/>
        </p:nvGrpSpPr>
        <p:grpSpPr>
          <a:xfrm>
            <a:off x="-50" y="0"/>
            <a:ext cx="9144150" cy="5143500"/>
            <a:chOff x="-50" y="0"/>
            <a:chExt cx="9144150" cy="5143500"/>
          </a:xfrm>
        </p:grpSpPr>
        <p:sp>
          <p:nvSpPr>
            <p:cNvPr id="238" name="Google Shape;238;p22"/>
            <p:cNvSpPr/>
            <p:nvPr/>
          </p:nvSpPr>
          <p:spPr>
            <a:xfrm flipH="1">
              <a:off x="0" y="0"/>
              <a:ext cx="9144000" cy="23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39" name="Google Shape;239;p22"/>
            <p:cNvSpPr/>
            <p:nvPr/>
          </p:nvSpPr>
          <p:spPr>
            <a:xfrm rot="5400000">
              <a:off x="857200" y="-620850"/>
              <a:ext cx="249300" cy="19638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0" name="Google Shape;240;p22"/>
            <p:cNvSpPr/>
            <p:nvPr/>
          </p:nvSpPr>
          <p:spPr>
            <a:xfrm rot="-5400000">
              <a:off x="4924450" y="923850"/>
              <a:ext cx="249300" cy="81900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41" name="Google Shape;241;p22"/>
          <p:cNvSpPr txBox="1"/>
          <p:nvPr/>
        </p:nvSpPr>
        <p:spPr>
          <a:xfrm>
            <a:off x="4673100" y="3509625"/>
            <a:ext cx="34353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b="1" lang="en" sz="10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2"/>
              </a:rPr>
              <a:t>Slidesgo</a:t>
            </a:r>
            <a:r>
              <a:rPr lang="en" sz="1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including icons by </a:t>
            </a:r>
            <a:r>
              <a:rPr b="1" lang="en" sz="1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23"/>
          <p:cNvGrpSpPr/>
          <p:nvPr/>
        </p:nvGrpSpPr>
        <p:grpSpPr>
          <a:xfrm flipH="1" rot="10800000">
            <a:off x="-50" y="0"/>
            <a:ext cx="9144075" cy="5146350"/>
            <a:chOff x="-50" y="0"/>
            <a:chExt cx="9144075" cy="5146350"/>
          </a:xfrm>
        </p:grpSpPr>
        <p:sp>
          <p:nvSpPr>
            <p:cNvPr id="244" name="Google Shape;244;p23"/>
            <p:cNvSpPr/>
            <p:nvPr/>
          </p:nvSpPr>
          <p:spPr>
            <a:xfrm flipH="1" rot="5400000">
              <a:off x="2207500" y="2723100"/>
              <a:ext cx="215700" cy="4630800"/>
            </a:xfrm>
            <a:prstGeom prst="round1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5" name="Google Shape;245;p23"/>
            <p:cNvSpPr/>
            <p:nvPr/>
          </p:nvSpPr>
          <p:spPr>
            <a:xfrm flipH="1">
              <a:off x="0" y="0"/>
              <a:ext cx="9144000" cy="20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6" name="Google Shape;246;p23"/>
            <p:cNvSpPr/>
            <p:nvPr/>
          </p:nvSpPr>
          <p:spPr>
            <a:xfrm flipH="1" rot="-5400000">
              <a:off x="7349425" y="-1375800"/>
              <a:ext cx="209400" cy="33798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24"/>
          <p:cNvGrpSpPr/>
          <p:nvPr/>
        </p:nvGrpSpPr>
        <p:grpSpPr>
          <a:xfrm flipH="1">
            <a:off x="10" y="0"/>
            <a:ext cx="1751250" cy="406200"/>
            <a:chOff x="7393000" y="0"/>
            <a:chExt cx="1751250" cy="406200"/>
          </a:xfrm>
        </p:grpSpPr>
        <p:sp>
          <p:nvSpPr>
            <p:cNvPr id="249" name="Google Shape;249;p24"/>
            <p:cNvSpPr/>
            <p:nvPr/>
          </p:nvSpPr>
          <p:spPr>
            <a:xfrm flipH="1" rot="-5400000">
              <a:off x="8167000" y="-774000"/>
              <a:ext cx="203100" cy="1751100"/>
            </a:xfrm>
            <a:prstGeom prst="round1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50" name="Google Shape;250;p24"/>
            <p:cNvSpPr/>
            <p:nvPr/>
          </p:nvSpPr>
          <p:spPr>
            <a:xfrm flipH="1" rot="-5400000">
              <a:off x="8557600" y="-180450"/>
              <a:ext cx="203100" cy="970200"/>
            </a:xfrm>
            <a:prstGeom prst="round1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51" name="Google Shape;251;p24"/>
          <p:cNvGrpSpPr/>
          <p:nvPr/>
        </p:nvGrpSpPr>
        <p:grpSpPr>
          <a:xfrm flipH="1">
            <a:off x="7189449" y="4698713"/>
            <a:ext cx="1705976" cy="324097"/>
            <a:chOff x="2496762" y="993531"/>
            <a:chExt cx="658500" cy="125100"/>
          </a:xfrm>
        </p:grpSpPr>
        <p:grpSp>
          <p:nvGrpSpPr>
            <p:cNvPr id="252" name="Google Shape;252;p24"/>
            <p:cNvGrpSpPr/>
            <p:nvPr/>
          </p:nvGrpSpPr>
          <p:grpSpPr>
            <a:xfrm>
              <a:off x="2496762" y="993531"/>
              <a:ext cx="125100" cy="125100"/>
              <a:chOff x="3374787" y="880358"/>
              <a:chExt cx="125100" cy="125100"/>
            </a:xfrm>
          </p:grpSpPr>
          <p:sp>
            <p:nvSpPr>
              <p:cNvPr id="253" name="Google Shape;253;p24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rgbClr val="FF68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24"/>
              <p:cNvSpPr/>
              <p:nvPr/>
            </p:nvSpPr>
            <p:spPr>
              <a:xfrm>
                <a:off x="3374787" y="880358"/>
                <a:ext cx="125100" cy="125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24"/>
              <p:cNvSpPr/>
              <p:nvPr/>
            </p:nvSpPr>
            <p:spPr>
              <a:xfrm>
                <a:off x="3382134" y="887705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4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24"/>
              <p:cNvSpPr/>
              <p:nvPr/>
            </p:nvSpPr>
            <p:spPr>
              <a:xfrm>
                <a:off x="3447034" y="951380"/>
                <a:ext cx="52655" cy="53879"/>
              </a:xfrm>
              <a:custGeom>
                <a:rect b="b" l="l" r="r" t="t"/>
                <a:pathLst>
                  <a:path extrusionOk="0" h="44" w="43">
                    <a:moveTo>
                      <a:pt x="43" y="0"/>
                    </a:moveTo>
                    <a:lnTo>
                      <a:pt x="0" y="44"/>
                    </a:lnTo>
                    <a:lnTo>
                      <a:pt x="43" y="44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7" name="Google Shape;257;p24"/>
            <p:cNvGrpSpPr/>
            <p:nvPr/>
          </p:nvGrpSpPr>
          <p:grpSpPr>
            <a:xfrm>
              <a:off x="2674562" y="994242"/>
              <a:ext cx="125100" cy="123677"/>
              <a:chOff x="3374787" y="1035873"/>
              <a:chExt cx="125100" cy="123677"/>
            </a:xfrm>
          </p:grpSpPr>
          <p:sp>
            <p:nvSpPr>
              <p:cNvPr id="258" name="Google Shape;258;p24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rgbClr val="3535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4"/>
              <p:cNvSpPr/>
              <p:nvPr/>
            </p:nvSpPr>
            <p:spPr>
              <a:xfrm>
                <a:off x="3374787" y="1035873"/>
                <a:ext cx="125100" cy="123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24"/>
              <p:cNvSpPr/>
              <p:nvPr/>
            </p:nvSpPr>
            <p:spPr>
              <a:xfrm>
                <a:off x="3382134" y="1043220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7" y="7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24"/>
              <p:cNvSpPr/>
              <p:nvPr/>
            </p:nvSpPr>
            <p:spPr>
              <a:xfrm>
                <a:off x="3447034" y="1106895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2" name="Google Shape;262;p24"/>
            <p:cNvGrpSpPr/>
            <p:nvPr/>
          </p:nvGrpSpPr>
          <p:grpSpPr>
            <a:xfrm>
              <a:off x="2852362" y="994242"/>
              <a:ext cx="125100" cy="123677"/>
              <a:chOff x="3374787" y="1191387"/>
              <a:chExt cx="125100" cy="123677"/>
            </a:xfrm>
          </p:grpSpPr>
          <p:sp>
            <p:nvSpPr>
              <p:cNvPr id="263" name="Google Shape;263;p24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rgbClr val="A1EAE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24"/>
              <p:cNvSpPr/>
              <p:nvPr/>
            </p:nvSpPr>
            <p:spPr>
              <a:xfrm>
                <a:off x="3374787" y="1191387"/>
                <a:ext cx="125100" cy="123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24"/>
              <p:cNvSpPr/>
              <p:nvPr/>
            </p:nvSpPr>
            <p:spPr>
              <a:xfrm>
                <a:off x="3382134" y="1198734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24"/>
              <p:cNvSpPr/>
              <p:nvPr/>
            </p:nvSpPr>
            <p:spPr>
              <a:xfrm>
                <a:off x="3447034" y="1262409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7" name="Google Shape;267;p24"/>
            <p:cNvGrpSpPr/>
            <p:nvPr/>
          </p:nvGrpSpPr>
          <p:grpSpPr>
            <a:xfrm>
              <a:off x="3030162" y="994242"/>
              <a:ext cx="125100" cy="123677"/>
              <a:chOff x="3374787" y="1346902"/>
              <a:chExt cx="125100" cy="123677"/>
            </a:xfrm>
          </p:grpSpPr>
          <p:sp>
            <p:nvSpPr>
              <p:cNvPr id="268" name="Google Shape;268;p24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rgbClr val="21194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24"/>
              <p:cNvSpPr/>
              <p:nvPr/>
            </p:nvSpPr>
            <p:spPr>
              <a:xfrm>
                <a:off x="3374787" y="1346902"/>
                <a:ext cx="125100" cy="123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24"/>
              <p:cNvSpPr/>
              <p:nvPr/>
            </p:nvSpPr>
            <p:spPr>
              <a:xfrm>
                <a:off x="3382134" y="1354249"/>
                <a:ext cx="57553" cy="75920"/>
              </a:xfrm>
              <a:custGeom>
                <a:rect b="b" l="l" r="r" t="t"/>
                <a:pathLst>
                  <a:path extrusionOk="0" h="106" w="79">
                    <a:moveTo>
                      <a:pt x="7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5"/>
                      <a:pt x="1" y="106"/>
                      <a:pt x="3" y="106"/>
                    </a:cubicBezTo>
                    <a:cubicBezTo>
                      <a:pt x="4" y="106"/>
                      <a:pt x="6" y="105"/>
                      <a:pt x="6" y="10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7" y="6"/>
                      <a:pt x="79" y="5"/>
                      <a:pt x="79" y="3"/>
                    </a:cubicBezTo>
                    <a:cubicBezTo>
                      <a:pt x="79" y="2"/>
                      <a:pt x="77" y="0"/>
                      <a:pt x="76" y="0"/>
                    </a:cubicBezTo>
                  </a:path>
                </a:pathLst>
              </a:custGeom>
              <a:solidFill>
                <a:srgbClr val="FFFFFF">
                  <a:alpha val="11760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24"/>
              <p:cNvSpPr/>
              <p:nvPr/>
            </p:nvSpPr>
            <p:spPr>
              <a:xfrm>
                <a:off x="3447034" y="1417924"/>
                <a:ext cx="52655" cy="52655"/>
              </a:xfrm>
              <a:custGeom>
                <a:rect b="b" l="l" r="r" t="t"/>
                <a:pathLst>
                  <a:path extrusionOk="0" h="43" w="43">
                    <a:moveTo>
                      <a:pt x="43" y="0"/>
                    </a:moveTo>
                    <a:lnTo>
                      <a:pt x="0" y="43"/>
                    </a:lnTo>
                    <a:lnTo>
                      <a:pt x="43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b="1" sz="3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2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7" Type="http://schemas.openxmlformats.org/officeDocument/2006/relationships/image" Target="../media/image5.png"/></Relationships>
</file>

<file path=ppt/slides/_rels/slide29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30.png"/><Relationship Id="rId13" Type="http://schemas.openxmlformats.org/officeDocument/2006/relationships/image" Target="../media/image28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24.png"/><Relationship Id="rId14" Type="http://schemas.openxmlformats.org/officeDocument/2006/relationships/image" Target="../media/image26.png"/><Relationship Id="rId5" Type="http://schemas.openxmlformats.org/officeDocument/2006/relationships/image" Target="../media/image10.png"/><Relationship Id="rId6" Type="http://schemas.openxmlformats.org/officeDocument/2006/relationships/image" Target="../media/image19.png"/><Relationship Id="rId7" Type="http://schemas.openxmlformats.org/officeDocument/2006/relationships/image" Target="../media/image9.png"/><Relationship Id="rId8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www.figma.com/proto/flhBPBRXkueqtZz4fd9YKq/Untitled?node-id=0-1&amp;t=KfMzxjV7cABlT1RH-1" TargetMode="External"/><Relationship Id="rId4" Type="http://schemas.openxmlformats.org/officeDocument/2006/relationships/image" Target="../media/image2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"/>
          <p:cNvSpPr txBox="1"/>
          <p:nvPr>
            <p:ph type="ctrTitle"/>
          </p:nvPr>
        </p:nvSpPr>
        <p:spPr>
          <a:xfrm>
            <a:off x="4386875" y="1560947"/>
            <a:ext cx="4149300" cy="218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accent2"/>
                </a:solidFill>
              </a:rPr>
              <a:t>“Make your kitchen</a:t>
            </a:r>
            <a:r>
              <a:rPr i="1" lang="en" sz="1800">
                <a:solidFill>
                  <a:schemeClr val="accent2"/>
                </a:solidFill>
              </a:rPr>
              <a:t> </a:t>
            </a:r>
            <a:r>
              <a:rPr i="1" lang="en" sz="1800">
                <a:solidFill>
                  <a:schemeClr val="accent2"/>
                </a:solidFill>
              </a:rPr>
              <a:t>a</a:t>
            </a:r>
            <a:r>
              <a:rPr i="1" lang="en" sz="1800">
                <a:solidFill>
                  <a:schemeClr val="accent2"/>
                </a:solidFill>
              </a:rPr>
              <a:t> </a:t>
            </a:r>
            <a:r>
              <a:rPr i="1" lang="en" sz="1800">
                <a:solidFill>
                  <a:schemeClr val="accent2"/>
                </a:solidFill>
              </a:rPr>
              <a:t>playground!”</a:t>
            </a:r>
            <a:endParaRPr i="1" sz="1800">
              <a:solidFill>
                <a:schemeClr val="accent5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500"/>
              <a:t>A6: Interactive</a:t>
            </a:r>
            <a:r>
              <a:rPr b="0" lang="en" sz="2500"/>
              <a:t> </a:t>
            </a:r>
            <a:r>
              <a:rPr b="0" lang="en" sz="2500"/>
              <a:t>Medium-Fi Prototype</a:t>
            </a:r>
            <a:endParaRPr b="0" sz="2500"/>
          </a:p>
        </p:txBody>
      </p:sp>
      <p:sp>
        <p:nvSpPr>
          <p:cNvPr id="277" name="Google Shape;277;p25"/>
          <p:cNvSpPr txBox="1"/>
          <p:nvPr>
            <p:ph idx="1" type="subTitle"/>
          </p:nvPr>
        </p:nvSpPr>
        <p:spPr>
          <a:xfrm>
            <a:off x="2488275" y="4515475"/>
            <a:ext cx="6655800" cy="4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Mayowa A.		Butch N.</a:t>
            </a:r>
            <a:r>
              <a:rPr b="1" lang="en"/>
              <a:t>	</a:t>
            </a:r>
            <a:r>
              <a:rPr lang="en"/>
              <a:t>	Esaw A.		Tina Z.</a:t>
            </a:r>
            <a:endParaRPr/>
          </a:p>
        </p:txBody>
      </p:sp>
      <p:sp>
        <p:nvSpPr>
          <p:cNvPr id="278" name="Google Shape;278;p25"/>
          <p:cNvSpPr/>
          <p:nvPr/>
        </p:nvSpPr>
        <p:spPr>
          <a:xfrm rot="5919485">
            <a:off x="1836266" y="1630736"/>
            <a:ext cx="267043" cy="282575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FFD966"/>
          </a:solidFill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79" name="Google Shape;27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400" y="1187476"/>
            <a:ext cx="2943300" cy="2932200"/>
          </a:xfrm>
          <a:prstGeom prst="flowChartAlternateProcess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>
            <p:ph type="title"/>
          </p:nvPr>
        </p:nvSpPr>
        <p:spPr>
          <a:xfrm>
            <a:off x="272550" y="1637850"/>
            <a:ext cx="8598900" cy="186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Probl</a:t>
            </a:r>
            <a:r>
              <a:rPr lang="en" sz="5500"/>
              <a:t>e</a:t>
            </a:r>
            <a:r>
              <a:rPr lang="en" sz="5500"/>
              <a:t>m/Solution Overview</a:t>
            </a:r>
            <a:endParaRPr sz="5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7"/>
          <p:cNvSpPr txBox="1"/>
          <p:nvPr>
            <p:ph type="title"/>
          </p:nvPr>
        </p:nvSpPr>
        <p:spPr>
          <a:xfrm>
            <a:off x="2224175" y="686800"/>
            <a:ext cx="3980700" cy="10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600"/>
              <a:t>Problem</a:t>
            </a:r>
            <a:endParaRPr b="0" sz="3600"/>
          </a:p>
        </p:txBody>
      </p:sp>
      <p:grpSp>
        <p:nvGrpSpPr>
          <p:cNvPr id="290" name="Google Shape;290;p27"/>
          <p:cNvGrpSpPr/>
          <p:nvPr/>
        </p:nvGrpSpPr>
        <p:grpSpPr>
          <a:xfrm>
            <a:off x="6298907" y="977620"/>
            <a:ext cx="620925" cy="740269"/>
            <a:chOff x="8021239" y="1517790"/>
            <a:chExt cx="289018" cy="344584"/>
          </a:xfrm>
        </p:grpSpPr>
        <p:sp>
          <p:nvSpPr>
            <p:cNvPr id="291" name="Google Shape;291;p27"/>
            <p:cNvSpPr/>
            <p:nvPr/>
          </p:nvSpPr>
          <p:spPr>
            <a:xfrm>
              <a:off x="8021239" y="1517790"/>
              <a:ext cx="289018" cy="289044"/>
            </a:xfrm>
            <a:custGeom>
              <a:rect b="b" l="l" r="r" t="t"/>
              <a:pathLst>
                <a:path extrusionOk="0" h="11007" w="11006">
                  <a:moveTo>
                    <a:pt x="5503" y="0"/>
                  </a:moveTo>
                  <a:cubicBezTo>
                    <a:pt x="2469" y="0"/>
                    <a:pt x="0" y="2460"/>
                    <a:pt x="0" y="5503"/>
                  </a:cubicBezTo>
                  <a:cubicBezTo>
                    <a:pt x="0" y="8537"/>
                    <a:pt x="2469" y="11006"/>
                    <a:pt x="5503" y="11006"/>
                  </a:cubicBezTo>
                  <a:cubicBezTo>
                    <a:pt x="8546" y="11006"/>
                    <a:pt x="11006" y="8537"/>
                    <a:pt x="11006" y="5503"/>
                  </a:cubicBezTo>
                  <a:cubicBezTo>
                    <a:pt x="11006" y="2460"/>
                    <a:pt x="8546" y="0"/>
                    <a:pt x="55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7"/>
            <p:cNvSpPr/>
            <p:nvPr/>
          </p:nvSpPr>
          <p:spPr>
            <a:xfrm>
              <a:off x="8021476" y="1517790"/>
              <a:ext cx="288781" cy="288781"/>
            </a:xfrm>
            <a:custGeom>
              <a:rect b="b" l="l" r="r" t="t"/>
              <a:pathLst>
                <a:path extrusionOk="0" h="10997" w="10997">
                  <a:moveTo>
                    <a:pt x="5283" y="10"/>
                  </a:moveTo>
                  <a:lnTo>
                    <a:pt x="5283" y="2326"/>
                  </a:lnTo>
                  <a:lnTo>
                    <a:pt x="2728" y="2326"/>
                  </a:lnTo>
                  <a:cubicBezTo>
                    <a:pt x="3312" y="1005"/>
                    <a:pt x="4231" y="115"/>
                    <a:pt x="5283" y="10"/>
                  </a:cubicBezTo>
                  <a:close/>
                  <a:moveTo>
                    <a:pt x="5705" y="10"/>
                  </a:moveTo>
                  <a:cubicBezTo>
                    <a:pt x="6757" y="115"/>
                    <a:pt x="7686" y="1005"/>
                    <a:pt x="8260" y="2326"/>
                  </a:cubicBezTo>
                  <a:lnTo>
                    <a:pt x="5705" y="2326"/>
                  </a:lnTo>
                  <a:lnTo>
                    <a:pt x="5705" y="10"/>
                  </a:lnTo>
                  <a:close/>
                  <a:moveTo>
                    <a:pt x="5283" y="2747"/>
                  </a:moveTo>
                  <a:lnTo>
                    <a:pt x="5283" y="5293"/>
                  </a:lnTo>
                  <a:lnTo>
                    <a:pt x="2116" y="5293"/>
                  </a:lnTo>
                  <a:cubicBezTo>
                    <a:pt x="2125" y="4422"/>
                    <a:pt x="2278" y="3570"/>
                    <a:pt x="2565" y="2747"/>
                  </a:cubicBezTo>
                  <a:close/>
                  <a:moveTo>
                    <a:pt x="8423" y="2747"/>
                  </a:moveTo>
                  <a:cubicBezTo>
                    <a:pt x="8710" y="3570"/>
                    <a:pt x="8863" y="4422"/>
                    <a:pt x="8882" y="5293"/>
                  </a:cubicBezTo>
                  <a:lnTo>
                    <a:pt x="5705" y="5293"/>
                  </a:lnTo>
                  <a:lnTo>
                    <a:pt x="5705" y="2747"/>
                  </a:lnTo>
                  <a:close/>
                  <a:moveTo>
                    <a:pt x="5283" y="5714"/>
                  </a:moveTo>
                  <a:lnTo>
                    <a:pt x="5283" y="8250"/>
                  </a:lnTo>
                  <a:lnTo>
                    <a:pt x="2565" y="8250"/>
                  </a:lnTo>
                  <a:cubicBezTo>
                    <a:pt x="2278" y="7437"/>
                    <a:pt x="2125" y="6575"/>
                    <a:pt x="2116" y="5714"/>
                  </a:cubicBezTo>
                  <a:close/>
                  <a:moveTo>
                    <a:pt x="8882" y="5714"/>
                  </a:moveTo>
                  <a:cubicBezTo>
                    <a:pt x="8863" y="6575"/>
                    <a:pt x="8710" y="7437"/>
                    <a:pt x="8423" y="8250"/>
                  </a:cubicBezTo>
                  <a:lnTo>
                    <a:pt x="5705" y="8250"/>
                  </a:lnTo>
                  <a:lnTo>
                    <a:pt x="5705" y="5714"/>
                  </a:lnTo>
                  <a:close/>
                  <a:moveTo>
                    <a:pt x="5283" y="0"/>
                  </a:moveTo>
                  <a:cubicBezTo>
                    <a:pt x="4728" y="29"/>
                    <a:pt x="4183" y="125"/>
                    <a:pt x="3657" y="316"/>
                  </a:cubicBezTo>
                  <a:cubicBezTo>
                    <a:pt x="3092" y="795"/>
                    <a:pt x="2623" y="1493"/>
                    <a:pt x="2278" y="2326"/>
                  </a:cubicBezTo>
                  <a:lnTo>
                    <a:pt x="1006" y="2326"/>
                  </a:lnTo>
                  <a:cubicBezTo>
                    <a:pt x="910" y="2460"/>
                    <a:pt x="814" y="2604"/>
                    <a:pt x="728" y="2747"/>
                  </a:cubicBezTo>
                  <a:lnTo>
                    <a:pt x="2125" y="2747"/>
                  </a:lnTo>
                  <a:cubicBezTo>
                    <a:pt x="1848" y="3570"/>
                    <a:pt x="1704" y="4422"/>
                    <a:pt x="1695" y="5293"/>
                  </a:cubicBezTo>
                  <a:lnTo>
                    <a:pt x="1" y="5293"/>
                  </a:lnTo>
                  <a:lnTo>
                    <a:pt x="1" y="5503"/>
                  </a:lnTo>
                  <a:lnTo>
                    <a:pt x="1" y="5714"/>
                  </a:lnTo>
                  <a:lnTo>
                    <a:pt x="1695" y="5714"/>
                  </a:lnTo>
                  <a:cubicBezTo>
                    <a:pt x="1704" y="6575"/>
                    <a:pt x="1848" y="7427"/>
                    <a:pt x="2125" y="8250"/>
                  </a:cubicBezTo>
                  <a:lnTo>
                    <a:pt x="728" y="8250"/>
                  </a:lnTo>
                  <a:cubicBezTo>
                    <a:pt x="814" y="8394"/>
                    <a:pt x="910" y="8537"/>
                    <a:pt x="1006" y="8671"/>
                  </a:cubicBezTo>
                  <a:lnTo>
                    <a:pt x="2278" y="8671"/>
                  </a:lnTo>
                  <a:cubicBezTo>
                    <a:pt x="2623" y="9513"/>
                    <a:pt x="3092" y="10202"/>
                    <a:pt x="3647" y="10690"/>
                  </a:cubicBezTo>
                  <a:cubicBezTo>
                    <a:pt x="4173" y="10872"/>
                    <a:pt x="4728" y="10978"/>
                    <a:pt x="5283" y="10997"/>
                  </a:cubicBezTo>
                  <a:cubicBezTo>
                    <a:pt x="4231" y="10882"/>
                    <a:pt x="3312" y="9992"/>
                    <a:pt x="2728" y="8671"/>
                  </a:cubicBezTo>
                  <a:lnTo>
                    <a:pt x="5283" y="8671"/>
                  </a:lnTo>
                  <a:lnTo>
                    <a:pt x="5283" y="10997"/>
                  </a:lnTo>
                  <a:lnTo>
                    <a:pt x="5705" y="10997"/>
                  </a:lnTo>
                  <a:lnTo>
                    <a:pt x="5705" y="10987"/>
                  </a:lnTo>
                  <a:lnTo>
                    <a:pt x="5705" y="8671"/>
                  </a:lnTo>
                  <a:lnTo>
                    <a:pt x="8260" y="8671"/>
                  </a:lnTo>
                  <a:cubicBezTo>
                    <a:pt x="7686" y="9992"/>
                    <a:pt x="6757" y="10882"/>
                    <a:pt x="5705" y="10997"/>
                  </a:cubicBezTo>
                  <a:cubicBezTo>
                    <a:pt x="6260" y="10978"/>
                    <a:pt x="6815" y="10872"/>
                    <a:pt x="7341" y="10690"/>
                  </a:cubicBezTo>
                  <a:cubicBezTo>
                    <a:pt x="7896" y="10212"/>
                    <a:pt x="8365" y="9513"/>
                    <a:pt x="8710" y="8671"/>
                  </a:cubicBezTo>
                  <a:lnTo>
                    <a:pt x="9992" y="8671"/>
                  </a:lnTo>
                  <a:cubicBezTo>
                    <a:pt x="10088" y="8537"/>
                    <a:pt x="10174" y="8394"/>
                    <a:pt x="10260" y="8250"/>
                  </a:cubicBezTo>
                  <a:lnTo>
                    <a:pt x="8872" y="8250"/>
                  </a:lnTo>
                  <a:cubicBezTo>
                    <a:pt x="9140" y="7427"/>
                    <a:pt x="9284" y="6575"/>
                    <a:pt x="9303" y="5714"/>
                  </a:cubicBezTo>
                  <a:lnTo>
                    <a:pt x="10997" y="5714"/>
                  </a:lnTo>
                  <a:lnTo>
                    <a:pt x="10997" y="5503"/>
                  </a:lnTo>
                  <a:lnTo>
                    <a:pt x="10997" y="5293"/>
                  </a:lnTo>
                  <a:lnTo>
                    <a:pt x="9303" y="5293"/>
                  </a:lnTo>
                  <a:cubicBezTo>
                    <a:pt x="9284" y="4422"/>
                    <a:pt x="9140" y="3570"/>
                    <a:pt x="8872" y="2747"/>
                  </a:cubicBezTo>
                  <a:lnTo>
                    <a:pt x="10260" y="2747"/>
                  </a:lnTo>
                  <a:cubicBezTo>
                    <a:pt x="10174" y="2604"/>
                    <a:pt x="10088" y="2460"/>
                    <a:pt x="9992" y="2326"/>
                  </a:cubicBezTo>
                  <a:lnTo>
                    <a:pt x="8710" y="2326"/>
                  </a:lnTo>
                  <a:cubicBezTo>
                    <a:pt x="8365" y="1484"/>
                    <a:pt x="7896" y="795"/>
                    <a:pt x="7341" y="316"/>
                  </a:cubicBezTo>
                  <a:cubicBezTo>
                    <a:pt x="6815" y="125"/>
                    <a:pt x="6260" y="29"/>
                    <a:pt x="57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7"/>
            <p:cNvSpPr/>
            <p:nvPr/>
          </p:nvSpPr>
          <p:spPr>
            <a:xfrm>
              <a:off x="8021476" y="1520810"/>
              <a:ext cx="217932" cy="285761"/>
            </a:xfrm>
            <a:custGeom>
              <a:rect b="b" l="l" r="r" t="t"/>
              <a:pathLst>
                <a:path extrusionOk="0" h="10882" w="8299">
                  <a:moveTo>
                    <a:pt x="4365" y="0"/>
                  </a:moveTo>
                  <a:cubicBezTo>
                    <a:pt x="4125" y="48"/>
                    <a:pt x="3886" y="115"/>
                    <a:pt x="3657" y="201"/>
                  </a:cubicBezTo>
                  <a:cubicBezTo>
                    <a:pt x="3101" y="680"/>
                    <a:pt x="2632" y="1378"/>
                    <a:pt x="2288" y="2211"/>
                  </a:cubicBezTo>
                  <a:lnTo>
                    <a:pt x="1006" y="2211"/>
                  </a:lnTo>
                  <a:cubicBezTo>
                    <a:pt x="910" y="2345"/>
                    <a:pt x="814" y="2489"/>
                    <a:pt x="738" y="2632"/>
                  </a:cubicBezTo>
                  <a:lnTo>
                    <a:pt x="2125" y="2632"/>
                  </a:lnTo>
                  <a:cubicBezTo>
                    <a:pt x="1857" y="3455"/>
                    <a:pt x="1704" y="4307"/>
                    <a:pt x="1695" y="5178"/>
                  </a:cubicBezTo>
                  <a:lnTo>
                    <a:pt x="1" y="5178"/>
                  </a:lnTo>
                  <a:lnTo>
                    <a:pt x="1" y="5388"/>
                  </a:lnTo>
                  <a:lnTo>
                    <a:pt x="1" y="5599"/>
                  </a:lnTo>
                  <a:lnTo>
                    <a:pt x="1695" y="5599"/>
                  </a:lnTo>
                  <a:cubicBezTo>
                    <a:pt x="1704" y="6460"/>
                    <a:pt x="1857" y="7322"/>
                    <a:pt x="2125" y="8135"/>
                  </a:cubicBezTo>
                  <a:lnTo>
                    <a:pt x="738" y="8135"/>
                  </a:lnTo>
                  <a:cubicBezTo>
                    <a:pt x="814" y="8279"/>
                    <a:pt x="910" y="8422"/>
                    <a:pt x="1006" y="8566"/>
                  </a:cubicBezTo>
                  <a:lnTo>
                    <a:pt x="2278" y="8566"/>
                  </a:lnTo>
                  <a:cubicBezTo>
                    <a:pt x="2623" y="9398"/>
                    <a:pt x="3092" y="10087"/>
                    <a:pt x="3647" y="10575"/>
                  </a:cubicBezTo>
                  <a:cubicBezTo>
                    <a:pt x="4173" y="10757"/>
                    <a:pt x="4728" y="10863"/>
                    <a:pt x="5283" y="10882"/>
                  </a:cubicBezTo>
                  <a:cubicBezTo>
                    <a:pt x="4231" y="10767"/>
                    <a:pt x="3312" y="9877"/>
                    <a:pt x="2728" y="8566"/>
                  </a:cubicBezTo>
                  <a:lnTo>
                    <a:pt x="5283" y="8566"/>
                  </a:lnTo>
                  <a:lnTo>
                    <a:pt x="5283" y="10882"/>
                  </a:lnTo>
                  <a:lnTo>
                    <a:pt x="5705" y="10882"/>
                  </a:lnTo>
                  <a:cubicBezTo>
                    <a:pt x="6260" y="10863"/>
                    <a:pt x="6815" y="10757"/>
                    <a:pt x="7341" y="10575"/>
                  </a:cubicBezTo>
                  <a:cubicBezTo>
                    <a:pt x="7714" y="10241"/>
                    <a:pt x="8040" y="9839"/>
                    <a:pt x="8298" y="9408"/>
                  </a:cubicBezTo>
                  <a:lnTo>
                    <a:pt x="8250" y="9408"/>
                  </a:lnTo>
                  <a:cubicBezTo>
                    <a:pt x="8097" y="9408"/>
                    <a:pt x="7954" y="9398"/>
                    <a:pt x="7810" y="9389"/>
                  </a:cubicBezTo>
                  <a:cubicBezTo>
                    <a:pt x="7255" y="10241"/>
                    <a:pt x="6518" y="10796"/>
                    <a:pt x="5705" y="10872"/>
                  </a:cubicBezTo>
                  <a:lnTo>
                    <a:pt x="5705" y="8786"/>
                  </a:lnTo>
                  <a:cubicBezTo>
                    <a:pt x="5360" y="8604"/>
                    <a:pt x="5035" y="8384"/>
                    <a:pt x="4728" y="8135"/>
                  </a:cubicBezTo>
                  <a:lnTo>
                    <a:pt x="2565" y="8135"/>
                  </a:lnTo>
                  <a:cubicBezTo>
                    <a:pt x="2278" y="7322"/>
                    <a:pt x="2125" y="6460"/>
                    <a:pt x="2116" y="5599"/>
                  </a:cubicBezTo>
                  <a:lnTo>
                    <a:pt x="3015" y="5599"/>
                  </a:lnTo>
                  <a:cubicBezTo>
                    <a:pt x="2967" y="5455"/>
                    <a:pt x="2929" y="5312"/>
                    <a:pt x="2891" y="5168"/>
                  </a:cubicBezTo>
                  <a:lnTo>
                    <a:pt x="2116" y="5168"/>
                  </a:lnTo>
                  <a:cubicBezTo>
                    <a:pt x="2125" y="4307"/>
                    <a:pt x="2278" y="3455"/>
                    <a:pt x="2565" y="2632"/>
                  </a:cubicBezTo>
                  <a:lnTo>
                    <a:pt x="2891" y="2632"/>
                  </a:lnTo>
                  <a:cubicBezTo>
                    <a:pt x="2929" y="2489"/>
                    <a:pt x="2967" y="2345"/>
                    <a:pt x="3015" y="2211"/>
                  </a:cubicBezTo>
                  <a:lnTo>
                    <a:pt x="2728" y="2211"/>
                  </a:lnTo>
                  <a:cubicBezTo>
                    <a:pt x="2996" y="1579"/>
                    <a:pt x="3389" y="1015"/>
                    <a:pt x="3886" y="546"/>
                  </a:cubicBezTo>
                  <a:cubicBezTo>
                    <a:pt x="4039" y="354"/>
                    <a:pt x="4192" y="173"/>
                    <a:pt x="4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7"/>
            <p:cNvSpPr/>
            <p:nvPr/>
          </p:nvSpPr>
          <p:spPr>
            <a:xfrm>
              <a:off x="8071238" y="1795752"/>
              <a:ext cx="189019" cy="66622"/>
            </a:xfrm>
            <a:custGeom>
              <a:rect b="b" l="l" r="r" t="t"/>
              <a:pathLst>
                <a:path extrusionOk="0" h="2537" w="7198">
                  <a:moveTo>
                    <a:pt x="2326" y="0"/>
                  </a:moveTo>
                  <a:lnTo>
                    <a:pt x="556" y="641"/>
                  </a:lnTo>
                  <a:cubicBezTo>
                    <a:pt x="221" y="756"/>
                    <a:pt x="1" y="1082"/>
                    <a:pt x="1" y="1436"/>
                  </a:cubicBezTo>
                  <a:lnTo>
                    <a:pt x="1" y="2326"/>
                  </a:lnTo>
                  <a:cubicBezTo>
                    <a:pt x="1" y="2441"/>
                    <a:pt x="96" y="2536"/>
                    <a:pt x="211" y="2536"/>
                  </a:cubicBezTo>
                  <a:lnTo>
                    <a:pt x="6987" y="2536"/>
                  </a:lnTo>
                  <a:cubicBezTo>
                    <a:pt x="7102" y="2536"/>
                    <a:pt x="7197" y="2441"/>
                    <a:pt x="7197" y="2326"/>
                  </a:cubicBezTo>
                  <a:lnTo>
                    <a:pt x="7197" y="1436"/>
                  </a:lnTo>
                  <a:cubicBezTo>
                    <a:pt x="7197" y="1082"/>
                    <a:pt x="6977" y="756"/>
                    <a:pt x="6642" y="641"/>
                  </a:cubicBezTo>
                  <a:lnTo>
                    <a:pt x="4872" y="0"/>
                  </a:lnTo>
                  <a:lnTo>
                    <a:pt x="3599" y="421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7"/>
            <p:cNvSpPr/>
            <p:nvPr/>
          </p:nvSpPr>
          <p:spPr>
            <a:xfrm>
              <a:off x="8154666" y="1817863"/>
              <a:ext cx="22163" cy="44511"/>
            </a:xfrm>
            <a:custGeom>
              <a:rect b="b" l="l" r="r" t="t"/>
              <a:pathLst>
                <a:path extrusionOk="0" h="1695" w="844">
                  <a:moveTo>
                    <a:pt x="202" y="0"/>
                  </a:moveTo>
                  <a:lnTo>
                    <a:pt x="1" y="1694"/>
                  </a:lnTo>
                  <a:lnTo>
                    <a:pt x="843" y="169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7"/>
            <p:cNvSpPr/>
            <p:nvPr/>
          </p:nvSpPr>
          <p:spPr>
            <a:xfrm>
              <a:off x="8155927" y="1806807"/>
              <a:ext cx="19642" cy="18618"/>
            </a:xfrm>
            <a:custGeom>
              <a:rect b="b" l="l" r="r" t="t"/>
              <a:pathLst>
                <a:path extrusionOk="0" h="709" w="748">
                  <a:moveTo>
                    <a:pt x="1" y="0"/>
                  </a:moveTo>
                  <a:lnTo>
                    <a:pt x="1" y="565"/>
                  </a:lnTo>
                  <a:cubicBezTo>
                    <a:pt x="1" y="641"/>
                    <a:pt x="68" y="708"/>
                    <a:pt x="154" y="708"/>
                  </a:cubicBezTo>
                  <a:lnTo>
                    <a:pt x="594" y="708"/>
                  </a:lnTo>
                  <a:cubicBezTo>
                    <a:pt x="680" y="708"/>
                    <a:pt x="747" y="641"/>
                    <a:pt x="747" y="565"/>
                  </a:cubicBezTo>
                  <a:lnTo>
                    <a:pt x="7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7"/>
            <p:cNvSpPr/>
            <p:nvPr/>
          </p:nvSpPr>
          <p:spPr>
            <a:xfrm>
              <a:off x="8226803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1044" y="1"/>
                  </a:moveTo>
                  <a:lnTo>
                    <a:pt x="249" y="795"/>
                  </a:lnTo>
                  <a:cubicBezTo>
                    <a:pt x="96" y="958"/>
                    <a:pt x="1" y="1168"/>
                    <a:pt x="1" y="1398"/>
                  </a:cubicBezTo>
                  <a:lnTo>
                    <a:pt x="1" y="1675"/>
                  </a:lnTo>
                  <a:lnTo>
                    <a:pt x="1063" y="1675"/>
                  </a:lnTo>
                  <a:cubicBezTo>
                    <a:pt x="1178" y="1675"/>
                    <a:pt x="1273" y="1580"/>
                    <a:pt x="1273" y="1465"/>
                  </a:cubicBezTo>
                  <a:lnTo>
                    <a:pt x="1273" y="575"/>
                  </a:lnTo>
                  <a:cubicBezTo>
                    <a:pt x="1273" y="364"/>
                    <a:pt x="1197" y="154"/>
                    <a:pt x="10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7"/>
            <p:cNvSpPr/>
            <p:nvPr/>
          </p:nvSpPr>
          <p:spPr>
            <a:xfrm>
              <a:off x="8104667" y="1623329"/>
              <a:ext cx="122162" cy="88995"/>
            </a:xfrm>
            <a:custGeom>
              <a:rect b="b" l="l" r="r" t="t"/>
              <a:pathLst>
                <a:path extrusionOk="0" h="3389" w="4652">
                  <a:moveTo>
                    <a:pt x="1694" y="1"/>
                  </a:moveTo>
                  <a:cubicBezTo>
                    <a:pt x="756" y="1"/>
                    <a:pt x="0" y="757"/>
                    <a:pt x="0" y="1695"/>
                  </a:cubicBezTo>
                  <a:lnTo>
                    <a:pt x="0" y="2193"/>
                  </a:lnTo>
                  <a:cubicBezTo>
                    <a:pt x="0" y="2422"/>
                    <a:pt x="39" y="2652"/>
                    <a:pt x="106" y="2863"/>
                  </a:cubicBezTo>
                  <a:lnTo>
                    <a:pt x="182" y="3073"/>
                  </a:lnTo>
                  <a:cubicBezTo>
                    <a:pt x="201" y="3140"/>
                    <a:pt x="211" y="3207"/>
                    <a:pt x="211" y="3274"/>
                  </a:cubicBezTo>
                  <a:lnTo>
                    <a:pt x="211" y="3389"/>
                  </a:lnTo>
                  <a:lnTo>
                    <a:pt x="4441" y="3389"/>
                  </a:lnTo>
                  <a:lnTo>
                    <a:pt x="4441" y="3274"/>
                  </a:lnTo>
                  <a:cubicBezTo>
                    <a:pt x="4441" y="3207"/>
                    <a:pt x="4460" y="3140"/>
                    <a:pt x="4479" y="3073"/>
                  </a:cubicBezTo>
                  <a:lnTo>
                    <a:pt x="4546" y="2863"/>
                  </a:lnTo>
                  <a:cubicBezTo>
                    <a:pt x="4623" y="2652"/>
                    <a:pt x="4652" y="2422"/>
                    <a:pt x="4652" y="2193"/>
                  </a:cubicBezTo>
                  <a:lnTo>
                    <a:pt x="4652" y="422"/>
                  </a:lnTo>
                  <a:cubicBezTo>
                    <a:pt x="4652" y="192"/>
                    <a:pt x="4470" y="1"/>
                    <a:pt x="42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7"/>
            <p:cNvSpPr/>
            <p:nvPr/>
          </p:nvSpPr>
          <p:spPr>
            <a:xfrm>
              <a:off x="8132319" y="1623329"/>
              <a:ext cx="94772" cy="88995"/>
            </a:xfrm>
            <a:custGeom>
              <a:rect b="b" l="l" r="r" t="t"/>
              <a:pathLst>
                <a:path extrusionOk="0" h="3389" w="3609">
                  <a:moveTo>
                    <a:pt x="871" y="1"/>
                  </a:moveTo>
                  <a:cubicBezTo>
                    <a:pt x="393" y="1"/>
                    <a:pt x="0" y="384"/>
                    <a:pt x="10" y="862"/>
                  </a:cubicBezTo>
                  <a:cubicBezTo>
                    <a:pt x="10" y="1331"/>
                    <a:pt x="393" y="1724"/>
                    <a:pt x="861" y="1724"/>
                  </a:cubicBezTo>
                  <a:lnTo>
                    <a:pt x="986" y="1724"/>
                  </a:lnTo>
                  <a:lnTo>
                    <a:pt x="1043" y="3389"/>
                  </a:lnTo>
                  <a:lnTo>
                    <a:pt x="3398" y="3389"/>
                  </a:lnTo>
                  <a:lnTo>
                    <a:pt x="3398" y="3274"/>
                  </a:lnTo>
                  <a:cubicBezTo>
                    <a:pt x="3388" y="3207"/>
                    <a:pt x="3407" y="3140"/>
                    <a:pt x="3426" y="3073"/>
                  </a:cubicBezTo>
                  <a:lnTo>
                    <a:pt x="3493" y="2863"/>
                  </a:lnTo>
                  <a:cubicBezTo>
                    <a:pt x="3570" y="2652"/>
                    <a:pt x="3608" y="2422"/>
                    <a:pt x="3608" y="2193"/>
                  </a:cubicBezTo>
                  <a:lnTo>
                    <a:pt x="3608" y="422"/>
                  </a:lnTo>
                  <a:cubicBezTo>
                    <a:pt x="3608" y="192"/>
                    <a:pt x="3417" y="1"/>
                    <a:pt x="31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7"/>
            <p:cNvSpPr/>
            <p:nvPr/>
          </p:nvSpPr>
          <p:spPr>
            <a:xfrm>
              <a:off x="8132556" y="1756782"/>
              <a:ext cx="66622" cy="50052"/>
            </a:xfrm>
            <a:custGeom>
              <a:rect b="b" l="l" r="r" t="t"/>
              <a:pathLst>
                <a:path extrusionOk="0" h="1906" w="2537">
                  <a:moveTo>
                    <a:pt x="1" y="1"/>
                  </a:moveTo>
                  <a:lnTo>
                    <a:pt x="1" y="1905"/>
                  </a:lnTo>
                  <a:lnTo>
                    <a:pt x="2537" y="1905"/>
                  </a:lnTo>
                  <a:lnTo>
                    <a:pt x="2537" y="1"/>
                  </a:ln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7"/>
            <p:cNvSpPr/>
            <p:nvPr/>
          </p:nvSpPr>
          <p:spPr>
            <a:xfrm>
              <a:off x="8132556" y="1756546"/>
              <a:ext cx="66622" cy="27914"/>
            </a:xfrm>
            <a:custGeom>
              <a:rect b="b" l="l" r="r" t="t"/>
              <a:pathLst>
                <a:path extrusionOk="0" h="1063" w="2537">
                  <a:moveTo>
                    <a:pt x="1" y="0"/>
                  </a:moveTo>
                  <a:lnTo>
                    <a:pt x="1" y="718"/>
                  </a:lnTo>
                  <a:cubicBezTo>
                    <a:pt x="393" y="948"/>
                    <a:pt x="831" y="1063"/>
                    <a:pt x="1269" y="1063"/>
                  </a:cubicBezTo>
                  <a:cubicBezTo>
                    <a:pt x="1707" y="1063"/>
                    <a:pt x="2144" y="948"/>
                    <a:pt x="2537" y="718"/>
                  </a:cubicBezTo>
                  <a:lnTo>
                    <a:pt x="2537" y="0"/>
                  </a:lnTo>
                  <a:close/>
                </a:path>
              </a:pathLst>
            </a:custGeom>
            <a:solidFill>
              <a:srgbClr val="21194F">
                <a:alpha val="27150"/>
              </a:srgbClr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7"/>
            <p:cNvSpPr/>
            <p:nvPr/>
          </p:nvSpPr>
          <p:spPr>
            <a:xfrm>
              <a:off x="8121264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375" y="1"/>
                  </a:moveTo>
                  <a:cubicBezTo>
                    <a:pt x="297" y="1"/>
                    <a:pt x="220" y="43"/>
                    <a:pt x="182" y="120"/>
                  </a:cubicBezTo>
                  <a:lnTo>
                    <a:pt x="0" y="512"/>
                  </a:lnTo>
                  <a:lnTo>
                    <a:pt x="699" y="1431"/>
                  </a:lnTo>
                  <a:cubicBezTo>
                    <a:pt x="740" y="1487"/>
                    <a:pt x="803" y="1516"/>
                    <a:pt x="867" y="1516"/>
                  </a:cubicBezTo>
                  <a:cubicBezTo>
                    <a:pt x="923" y="1516"/>
                    <a:pt x="980" y="1495"/>
                    <a:pt x="1024" y="1450"/>
                  </a:cubicBezTo>
                  <a:lnTo>
                    <a:pt x="1694" y="780"/>
                  </a:lnTo>
                  <a:lnTo>
                    <a:pt x="488" y="34"/>
                  </a:lnTo>
                  <a:cubicBezTo>
                    <a:pt x="453" y="11"/>
                    <a:pt x="414" y="1"/>
                    <a:pt x="3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7"/>
            <p:cNvSpPr/>
            <p:nvPr/>
          </p:nvSpPr>
          <p:spPr>
            <a:xfrm>
              <a:off x="8165748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1319" y="1"/>
                  </a:moveTo>
                  <a:cubicBezTo>
                    <a:pt x="1280" y="1"/>
                    <a:pt x="1241" y="11"/>
                    <a:pt x="1206" y="34"/>
                  </a:cubicBezTo>
                  <a:lnTo>
                    <a:pt x="0" y="780"/>
                  </a:lnTo>
                  <a:lnTo>
                    <a:pt x="679" y="1450"/>
                  </a:lnTo>
                  <a:cubicBezTo>
                    <a:pt x="719" y="1495"/>
                    <a:pt x="774" y="1516"/>
                    <a:pt x="828" y="1516"/>
                  </a:cubicBezTo>
                  <a:cubicBezTo>
                    <a:pt x="891" y="1516"/>
                    <a:pt x="954" y="1487"/>
                    <a:pt x="995" y="1431"/>
                  </a:cubicBezTo>
                  <a:lnTo>
                    <a:pt x="1694" y="512"/>
                  </a:lnTo>
                  <a:lnTo>
                    <a:pt x="1512" y="120"/>
                  </a:lnTo>
                  <a:cubicBezTo>
                    <a:pt x="1474" y="43"/>
                    <a:pt x="1397" y="1"/>
                    <a:pt x="1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7"/>
            <p:cNvSpPr/>
            <p:nvPr/>
          </p:nvSpPr>
          <p:spPr>
            <a:xfrm>
              <a:off x="8110182" y="1668365"/>
              <a:ext cx="110870" cy="105040"/>
            </a:xfrm>
            <a:custGeom>
              <a:rect b="b" l="l" r="r" t="t"/>
              <a:pathLst>
                <a:path extrusionOk="0" h="4000" w="4222">
                  <a:moveTo>
                    <a:pt x="1827" y="0"/>
                  </a:moveTo>
                  <a:cubicBezTo>
                    <a:pt x="1282" y="0"/>
                    <a:pt x="810" y="93"/>
                    <a:pt x="575" y="152"/>
                  </a:cubicBezTo>
                  <a:cubicBezTo>
                    <a:pt x="479" y="171"/>
                    <a:pt x="412" y="257"/>
                    <a:pt x="412" y="353"/>
                  </a:cubicBezTo>
                  <a:lnTo>
                    <a:pt x="412" y="860"/>
                  </a:lnTo>
                  <a:cubicBezTo>
                    <a:pt x="412" y="975"/>
                    <a:pt x="374" y="1081"/>
                    <a:pt x="298" y="1157"/>
                  </a:cubicBezTo>
                  <a:lnTo>
                    <a:pt x="116" y="1339"/>
                  </a:lnTo>
                  <a:cubicBezTo>
                    <a:pt x="39" y="1415"/>
                    <a:pt x="1" y="1521"/>
                    <a:pt x="1" y="1636"/>
                  </a:cubicBezTo>
                  <a:lnTo>
                    <a:pt x="1" y="1875"/>
                  </a:lnTo>
                  <a:cubicBezTo>
                    <a:pt x="1" y="3042"/>
                    <a:pt x="948" y="3990"/>
                    <a:pt x="2116" y="3999"/>
                  </a:cubicBezTo>
                  <a:cubicBezTo>
                    <a:pt x="3274" y="3990"/>
                    <a:pt x="4212" y="3042"/>
                    <a:pt x="4221" y="1884"/>
                  </a:cubicBezTo>
                  <a:lnTo>
                    <a:pt x="4221" y="1636"/>
                  </a:lnTo>
                  <a:cubicBezTo>
                    <a:pt x="4221" y="1521"/>
                    <a:pt x="4174" y="1415"/>
                    <a:pt x="4097" y="1339"/>
                  </a:cubicBezTo>
                  <a:lnTo>
                    <a:pt x="3925" y="1157"/>
                  </a:lnTo>
                  <a:cubicBezTo>
                    <a:pt x="3848" y="1081"/>
                    <a:pt x="3800" y="975"/>
                    <a:pt x="3800" y="860"/>
                  </a:cubicBezTo>
                  <a:lnTo>
                    <a:pt x="3800" y="746"/>
                  </a:lnTo>
                  <a:cubicBezTo>
                    <a:pt x="3800" y="659"/>
                    <a:pt x="3762" y="583"/>
                    <a:pt x="3695" y="525"/>
                  </a:cubicBezTo>
                  <a:cubicBezTo>
                    <a:pt x="3135" y="116"/>
                    <a:pt x="2436" y="0"/>
                    <a:pt x="1827" y="0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7"/>
            <p:cNvSpPr/>
            <p:nvPr/>
          </p:nvSpPr>
          <p:spPr>
            <a:xfrm>
              <a:off x="8110445" y="1668259"/>
              <a:ext cx="100051" cy="104646"/>
            </a:xfrm>
            <a:custGeom>
              <a:rect b="b" l="l" r="r" t="t"/>
              <a:pathLst>
                <a:path extrusionOk="0" h="3985" w="3810">
                  <a:moveTo>
                    <a:pt x="1823" y="1"/>
                  </a:moveTo>
                  <a:cubicBezTo>
                    <a:pt x="1624" y="1"/>
                    <a:pt x="1435" y="13"/>
                    <a:pt x="1264" y="32"/>
                  </a:cubicBezTo>
                  <a:cubicBezTo>
                    <a:pt x="1034" y="60"/>
                    <a:pt x="804" y="99"/>
                    <a:pt x="575" y="156"/>
                  </a:cubicBezTo>
                  <a:cubicBezTo>
                    <a:pt x="479" y="175"/>
                    <a:pt x="412" y="261"/>
                    <a:pt x="412" y="357"/>
                  </a:cubicBezTo>
                  <a:lnTo>
                    <a:pt x="412" y="864"/>
                  </a:lnTo>
                  <a:cubicBezTo>
                    <a:pt x="412" y="979"/>
                    <a:pt x="374" y="1085"/>
                    <a:pt x="297" y="1161"/>
                  </a:cubicBezTo>
                  <a:lnTo>
                    <a:pt x="115" y="1343"/>
                  </a:lnTo>
                  <a:cubicBezTo>
                    <a:pt x="39" y="1419"/>
                    <a:pt x="1" y="1525"/>
                    <a:pt x="1" y="1640"/>
                  </a:cubicBezTo>
                  <a:lnTo>
                    <a:pt x="1" y="1888"/>
                  </a:lnTo>
                  <a:cubicBezTo>
                    <a:pt x="1" y="2951"/>
                    <a:pt x="795" y="3860"/>
                    <a:pt x="1857" y="3984"/>
                  </a:cubicBezTo>
                  <a:cubicBezTo>
                    <a:pt x="1474" y="3592"/>
                    <a:pt x="1264" y="3066"/>
                    <a:pt x="1264" y="2520"/>
                  </a:cubicBezTo>
                  <a:lnTo>
                    <a:pt x="1264" y="979"/>
                  </a:lnTo>
                  <a:cubicBezTo>
                    <a:pt x="1264" y="759"/>
                    <a:pt x="1427" y="577"/>
                    <a:pt x="1637" y="558"/>
                  </a:cubicBezTo>
                  <a:cubicBezTo>
                    <a:pt x="1808" y="536"/>
                    <a:pt x="2026" y="516"/>
                    <a:pt x="2269" y="516"/>
                  </a:cubicBezTo>
                  <a:cubicBezTo>
                    <a:pt x="2747" y="516"/>
                    <a:pt x="3321" y="591"/>
                    <a:pt x="3810" y="864"/>
                  </a:cubicBezTo>
                  <a:lnTo>
                    <a:pt x="3810" y="750"/>
                  </a:lnTo>
                  <a:cubicBezTo>
                    <a:pt x="3810" y="663"/>
                    <a:pt x="3762" y="577"/>
                    <a:pt x="3695" y="529"/>
                  </a:cubicBezTo>
                  <a:cubicBezTo>
                    <a:pt x="3132" y="118"/>
                    <a:pt x="2432" y="1"/>
                    <a:pt x="1823" y="1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8071238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230" y="1"/>
                  </a:moveTo>
                  <a:cubicBezTo>
                    <a:pt x="87" y="154"/>
                    <a:pt x="1" y="364"/>
                    <a:pt x="1" y="575"/>
                  </a:cubicBezTo>
                  <a:lnTo>
                    <a:pt x="1" y="1465"/>
                  </a:lnTo>
                  <a:cubicBezTo>
                    <a:pt x="1" y="1580"/>
                    <a:pt x="96" y="1675"/>
                    <a:pt x="211" y="1675"/>
                  </a:cubicBezTo>
                  <a:lnTo>
                    <a:pt x="1273" y="1675"/>
                  </a:lnTo>
                  <a:lnTo>
                    <a:pt x="1273" y="1398"/>
                  </a:lnTo>
                  <a:cubicBezTo>
                    <a:pt x="1273" y="1168"/>
                    <a:pt x="1187" y="958"/>
                    <a:pt x="1025" y="795"/>
                  </a:cubicBezTo>
                  <a:lnTo>
                    <a:pt x="2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7" name="Google Shape;307;p27"/>
          <p:cNvSpPr txBox="1"/>
          <p:nvPr>
            <p:ph idx="1" type="subTitle"/>
          </p:nvPr>
        </p:nvSpPr>
        <p:spPr>
          <a:xfrm>
            <a:off x="882000" y="2143950"/>
            <a:ext cx="7380000" cy="1617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Some people</a:t>
            </a:r>
            <a:r>
              <a:rPr lang="en" sz="2400"/>
              <a:t> aren't willing to explore and get out of their comfort zone while cooking, not because of time/budget limitations, but simply because it is not </a:t>
            </a:r>
            <a:r>
              <a:rPr b="1" i="1" lang="en" sz="2400"/>
              <a:t>enjoyable </a:t>
            </a:r>
            <a:r>
              <a:rPr lang="en" sz="2400"/>
              <a:t>enough.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8"/>
          <p:cNvSpPr txBox="1"/>
          <p:nvPr>
            <p:ph type="title"/>
          </p:nvPr>
        </p:nvSpPr>
        <p:spPr>
          <a:xfrm>
            <a:off x="2224175" y="686800"/>
            <a:ext cx="3980700" cy="10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600"/>
              <a:t>Solution</a:t>
            </a:r>
            <a:endParaRPr b="0" sz="3600"/>
          </a:p>
        </p:txBody>
      </p:sp>
      <p:grpSp>
        <p:nvGrpSpPr>
          <p:cNvPr id="313" name="Google Shape;313;p28"/>
          <p:cNvGrpSpPr/>
          <p:nvPr/>
        </p:nvGrpSpPr>
        <p:grpSpPr>
          <a:xfrm>
            <a:off x="6298907" y="977620"/>
            <a:ext cx="620925" cy="740269"/>
            <a:chOff x="8021239" y="1517790"/>
            <a:chExt cx="289018" cy="344584"/>
          </a:xfrm>
        </p:grpSpPr>
        <p:sp>
          <p:nvSpPr>
            <p:cNvPr id="314" name="Google Shape;314;p28"/>
            <p:cNvSpPr/>
            <p:nvPr/>
          </p:nvSpPr>
          <p:spPr>
            <a:xfrm>
              <a:off x="8021239" y="1517790"/>
              <a:ext cx="289018" cy="289044"/>
            </a:xfrm>
            <a:custGeom>
              <a:rect b="b" l="l" r="r" t="t"/>
              <a:pathLst>
                <a:path extrusionOk="0" h="11007" w="11006">
                  <a:moveTo>
                    <a:pt x="5503" y="0"/>
                  </a:moveTo>
                  <a:cubicBezTo>
                    <a:pt x="2469" y="0"/>
                    <a:pt x="0" y="2460"/>
                    <a:pt x="0" y="5503"/>
                  </a:cubicBezTo>
                  <a:cubicBezTo>
                    <a:pt x="0" y="8537"/>
                    <a:pt x="2469" y="11006"/>
                    <a:pt x="5503" y="11006"/>
                  </a:cubicBezTo>
                  <a:cubicBezTo>
                    <a:pt x="8546" y="11006"/>
                    <a:pt x="11006" y="8537"/>
                    <a:pt x="11006" y="5503"/>
                  </a:cubicBezTo>
                  <a:cubicBezTo>
                    <a:pt x="11006" y="2460"/>
                    <a:pt x="8546" y="0"/>
                    <a:pt x="55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8"/>
            <p:cNvSpPr/>
            <p:nvPr/>
          </p:nvSpPr>
          <p:spPr>
            <a:xfrm>
              <a:off x="8021476" y="1517790"/>
              <a:ext cx="288781" cy="288781"/>
            </a:xfrm>
            <a:custGeom>
              <a:rect b="b" l="l" r="r" t="t"/>
              <a:pathLst>
                <a:path extrusionOk="0" h="10997" w="10997">
                  <a:moveTo>
                    <a:pt x="5283" y="10"/>
                  </a:moveTo>
                  <a:lnTo>
                    <a:pt x="5283" y="2326"/>
                  </a:lnTo>
                  <a:lnTo>
                    <a:pt x="2728" y="2326"/>
                  </a:lnTo>
                  <a:cubicBezTo>
                    <a:pt x="3312" y="1005"/>
                    <a:pt x="4231" y="115"/>
                    <a:pt x="5283" y="10"/>
                  </a:cubicBezTo>
                  <a:close/>
                  <a:moveTo>
                    <a:pt x="5705" y="10"/>
                  </a:moveTo>
                  <a:cubicBezTo>
                    <a:pt x="6757" y="115"/>
                    <a:pt x="7686" y="1005"/>
                    <a:pt x="8260" y="2326"/>
                  </a:cubicBezTo>
                  <a:lnTo>
                    <a:pt x="5705" y="2326"/>
                  </a:lnTo>
                  <a:lnTo>
                    <a:pt x="5705" y="10"/>
                  </a:lnTo>
                  <a:close/>
                  <a:moveTo>
                    <a:pt x="5283" y="2747"/>
                  </a:moveTo>
                  <a:lnTo>
                    <a:pt x="5283" y="5293"/>
                  </a:lnTo>
                  <a:lnTo>
                    <a:pt x="2116" y="5293"/>
                  </a:lnTo>
                  <a:cubicBezTo>
                    <a:pt x="2125" y="4422"/>
                    <a:pt x="2278" y="3570"/>
                    <a:pt x="2565" y="2747"/>
                  </a:cubicBezTo>
                  <a:close/>
                  <a:moveTo>
                    <a:pt x="8423" y="2747"/>
                  </a:moveTo>
                  <a:cubicBezTo>
                    <a:pt x="8710" y="3570"/>
                    <a:pt x="8863" y="4422"/>
                    <a:pt x="8882" y="5293"/>
                  </a:cubicBezTo>
                  <a:lnTo>
                    <a:pt x="5705" y="5293"/>
                  </a:lnTo>
                  <a:lnTo>
                    <a:pt x="5705" y="2747"/>
                  </a:lnTo>
                  <a:close/>
                  <a:moveTo>
                    <a:pt x="5283" y="5714"/>
                  </a:moveTo>
                  <a:lnTo>
                    <a:pt x="5283" y="8250"/>
                  </a:lnTo>
                  <a:lnTo>
                    <a:pt x="2565" y="8250"/>
                  </a:lnTo>
                  <a:cubicBezTo>
                    <a:pt x="2278" y="7437"/>
                    <a:pt x="2125" y="6575"/>
                    <a:pt x="2116" y="5714"/>
                  </a:cubicBezTo>
                  <a:close/>
                  <a:moveTo>
                    <a:pt x="8882" y="5714"/>
                  </a:moveTo>
                  <a:cubicBezTo>
                    <a:pt x="8863" y="6575"/>
                    <a:pt x="8710" y="7437"/>
                    <a:pt x="8423" y="8250"/>
                  </a:cubicBezTo>
                  <a:lnTo>
                    <a:pt x="5705" y="8250"/>
                  </a:lnTo>
                  <a:lnTo>
                    <a:pt x="5705" y="5714"/>
                  </a:lnTo>
                  <a:close/>
                  <a:moveTo>
                    <a:pt x="5283" y="0"/>
                  </a:moveTo>
                  <a:cubicBezTo>
                    <a:pt x="4728" y="29"/>
                    <a:pt x="4183" y="125"/>
                    <a:pt x="3657" y="316"/>
                  </a:cubicBezTo>
                  <a:cubicBezTo>
                    <a:pt x="3092" y="795"/>
                    <a:pt x="2623" y="1493"/>
                    <a:pt x="2278" y="2326"/>
                  </a:cubicBezTo>
                  <a:lnTo>
                    <a:pt x="1006" y="2326"/>
                  </a:lnTo>
                  <a:cubicBezTo>
                    <a:pt x="910" y="2460"/>
                    <a:pt x="814" y="2604"/>
                    <a:pt x="728" y="2747"/>
                  </a:cubicBezTo>
                  <a:lnTo>
                    <a:pt x="2125" y="2747"/>
                  </a:lnTo>
                  <a:cubicBezTo>
                    <a:pt x="1848" y="3570"/>
                    <a:pt x="1704" y="4422"/>
                    <a:pt x="1695" y="5293"/>
                  </a:cubicBezTo>
                  <a:lnTo>
                    <a:pt x="1" y="5293"/>
                  </a:lnTo>
                  <a:lnTo>
                    <a:pt x="1" y="5503"/>
                  </a:lnTo>
                  <a:lnTo>
                    <a:pt x="1" y="5714"/>
                  </a:lnTo>
                  <a:lnTo>
                    <a:pt x="1695" y="5714"/>
                  </a:lnTo>
                  <a:cubicBezTo>
                    <a:pt x="1704" y="6575"/>
                    <a:pt x="1848" y="7427"/>
                    <a:pt x="2125" y="8250"/>
                  </a:cubicBezTo>
                  <a:lnTo>
                    <a:pt x="728" y="8250"/>
                  </a:lnTo>
                  <a:cubicBezTo>
                    <a:pt x="814" y="8394"/>
                    <a:pt x="910" y="8537"/>
                    <a:pt x="1006" y="8671"/>
                  </a:cubicBezTo>
                  <a:lnTo>
                    <a:pt x="2278" y="8671"/>
                  </a:lnTo>
                  <a:cubicBezTo>
                    <a:pt x="2623" y="9513"/>
                    <a:pt x="3092" y="10202"/>
                    <a:pt x="3647" y="10690"/>
                  </a:cubicBezTo>
                  <a:cubicBezTo>
                    <a:pt x="4173" y="10872"/>
                    <a:pt x="4728" y="10978"/>
                    <a:pt x="5283" y="10997"/>
                  </a:cubicBezTo>
                  <a:cubicBezTo>
                    <a:pt x="4231" y="10882"/>
                    <a:pt x="3312" y="9992"/>
                    <a:pt x="2728" y="8671"/>
                  </a:cubicBezTo>
                  <a:lnTo>
                    <a:pt x="5283" y="8671"/>
                  </a:lnTo>
                  <a:lnTo>
                    <a:pt x="5283" y="10997"/>
                  </a:lnTo>
                  <a:lnTo>
                    <a:pt x="5705" y="10997"/>
                  </a:lnTo>
                  <a:lnTo>
                    <a:pt x="5705" y="10987"/>
                  </a:lnTo>
                  <a:lnTo>
                    <a:pt x="5705" y="8671"/>
                  </a:lnTo>
                  <a:lnTo>
                    <a:pt x="8260" y="8671"/>
                  </a:lnTo>
                  <a:cubicBezTo>
                    <a:pt x="7686" y="9992"/>
                    <a:pt x="6757" y="10882"/>
                    <a:pt x="5705" y="10997"/>
                  </a:cubicBezTo>
                  <a:cubicBezTo>
                    <a:pt x="6260" y="10978"/>
                    <a:pt x="6815" y="10872"/>
                    <a:pt x="7341" y="10690"/>
                  </a:cubicBezTo>
                  <a:cubicBezTo>
                    <a:pt x="7896" y="10212"/>
                    <a:pt x="8365" y="9513"/>
                    <a:pt x="8710" y="8671"/>
                  </a:cubicBezTo>
                  <a:lnTo>
                    <a:pt x="9992" y="8671"/>
                  </a:lnTo>
                  <a:cubicBezTo>
                    <a:pt x="10088" y="8537"/>
                    <a:pt x="10174" y="8394"/>
                    <a:pt x="10260" y="8250"/>
                  </a:cubicBezTo>
                  <a:lnTo>
                    <a:pt x="8872" y="8250"/>
                  </a:lnTo>
                  <a:cubicBezTo>
                    <a:pt x="9140" y="7427"/>
                    <a:pt x="9284" y="6575"/>
                    <a:pt x="9303" y="5714"/>
                  </a:cubicBezTo>
                  <a:lnTo>
                    <a:pt x="10997" y="5714"/>
                  </a:lnTo>
                  <a:lnTo>
                    <a:pt x="10997" y="5503"/>
                  </a:lnTo>
                  <a:lnTo>
                    <a:pt x="10997" y="5293"/>
                  </a:lnTo>
                  <a:lnTo>
                    <a:pt x="9303" y="5293"/>
                  </a:lnTo>
                  <a:cubicBezTo>
                    <a:pt x="9284" y="4422"/>
                    <a:pt x="9140" y="3570"/>
                    <a:pt x="8872" y="2747"/>
                  </a:cubicBezTo>
                  <a:lnTo>
                    <a:pt x="10260" y="2747"/>
                  </a:lnTo>
                  <a:cubicBezTo>
                    <a:pt x="10174" y="2604"/>
                    <a:pt x="10088" y="2460"/>
                    <a:pt x="9992" y="2326"/>
                  </a:cubicBezTo>
                  <a:lnTo>
                    <a:pt x="8710" y="2326"/>
                  </a:lnTo>
                  <a:cubicBezTo>
                    <a:pt x="8365" y="1484"/>
                    <a:pt x="7896" y="795"/>
                    <a:pt x="7341" y="316"/>
                  </a:cubicBezTo>
                  <a:cubicBezTo>
                    <a:pt x="6815" y="125"/>
                    <a:pt x="6260" y="29"/>
                    <a:pt x="57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8"/>
            <p:cNvSpPr/>
            <p:nvPr/>
          </p:nvSpPr>
          <p:spPr>
            <a:xfrm>
              <a:off x="8021476" y="1520810"/>
              <a:ext cx="217932" cy="285761"/>
            </a:xfrm>
            <a:custGeom>
              <a:rect b="b" l="l" r="r" t="t"/>
              <a:pathLst>
                <a:path extrusionOk="0" h="10882" w="8299">
                  <a:moveTo>
                    <a:pt x="4365" y="0"/>
                  </a:moveTo>
                  <a:cubicBezTo>
                    <a:pt x="4125" y="48"/>
                    <a:pt x="3886" y="115"/>
                    <a:pt x="3657" y="201"/>
                  </a:cubicBezTo>
                  <a:cubicBezTo>
                    <a:pt x="3101" y="680"/>
                    <a:pt x="2632" y="1378"/>
                    <a:pt x="2288" y="2211"/>
                  </a:cubicBezTo>
                  <a:lnTo>
                    <a:pt x="1006" y="2211"/>
                  </a:lnTo>
                  <a:cubicBezTo>
                    <a:pt x="910" y="2345"/>
                    <a:pt x="814" y="2489"/>
                    <a:pt x="738" y="2632"/>
                  </a:cubicBezTo>
                  <a:lnTo>
                    <a:pt x="2125" y="2632"/>
                  </a:lnTo>
                  <a:cubicBezTo>
                    <a:pt x="1857" y="3455"/>
                    <a:pt x="1704" y="4307"/>
                    <a:pt x="1695" y="5178"/>
                  </a:cubicBezTo>
                  <a:lnTo>
                    <a:pt x="1" y="5178"/>
                  </a:lnTo>
                  <a:lnTo>
                    <a:pt x="1" y="5388"/>
                  </a:lnTo>
                  <a:lnTo>
                    <a:pt x="1" y="5599"/>
                  </a:lnTo>
                  <a:lnTo>
                    <a:pt x="1695" y="5599"/>
                  </a:lnTo>
                  <a:cubicBezTo>
                    <a:pt x="1704" y="6460"/>
                    <a:pt x="1857" y="7322"/>
                    <a:pt x="2125" y="8135"/>
                  </a:cubicBezTo>
                  <a:lnTo>
                    <a:pt x="738" y="8135"/>
                  </a:lnTo>
                  <a:cubicBezTo>
                    <a:pt x="814" y="8279"/>
                    <a:pt x="910" y="8422"/>
                    <a:pt x="1006" y="8566"/>
                  </a:cubicBezTo>
                  <a:lnTo>
                    <a:pt x="2278" y="8566"/>
                  </a:lnTo>
                  <a:cubicBezTo>
                    <a:pt x="2623" y="9398"/>
                    <a:pt x="3092" y="10087"/>
                    <a:pt x="3647" y="10575"/>
                  </a:cubicBezTo>
                  <a:cubicBezTo>
                    <a:pt x="4173" y="10757"/>
                    <a:pt x="4728" y="10863"/>
                    <a:pt x="5283" y="10882"/>
                  </a:cubicBezTo>
                  <a:cubicBezTo>
                    <a:pt x="4231" y="10767"/>
                    <a:pt x="3312" y="9877"/>
                    <a:pt x="2728" y="8566"/>
                  </a:cubicBezTo>
                  <a:lnTo>
                    <a:pt x="5283" y="8566"/>
                  </a:lnTo>
                  <a:lnTo>
                    <a:pt x="5283" y="10882"/>
                  </a:lnTo>
                  <a:lnTo>
                    <a:pt x="5705" y="10882"/>
                  </a:lnTo>
                  <a:cubicBezTo>
                    <a:pt x="6260" y="10863"/>
                    <a:pt x="6815" y="10757"/>
                    <a:pt x="7341" y="10575"/>
                  </a:cubicBezTo>
                  <a:cubicBezTo>
                    <a:pt x="7714" y="10241"/>
                    <a:pt x="8040" y="9839"/>
                    <a:pt x="8298" y="9408"/>
                  </a:cubicBezTo>
                  <a:lnTo>
                    <a:pt x="8250" y="9408"/>
                  </a:lnTo>
                  <a:cubicBezTo>
                    <a:pt x="8097" y="9408"/>
                    <a:pt x="7954" y="9398"/>
                    <a:pt x="7810" y="9389"/>
                  </a:cubicBezTo>
                  <a:cubicBezTo>
                    <a:pt x="7255" y="10241"/>
                    <a:pt x="6518" y="10796"/>
                    <a:pt x="5705" y="10872"/>
                  </a:cubicBezTo>
                  <a:lnTo>
                    <a:pt x="5705" y="8786"/>
                  </a:lnTo>
                  <a:cubicBezTo>
                    <a:pt x="5360" y="8604"/>
                    <a:pt x="5035" y="8384"/>
                    <a:pt x="4728" y="8135"/>
                  </a:cubicBezTo>
                  <a:lnTo>
                    <a:pt x="2565" y="8135"/>
                  </a:lnTo>
                  <a:cubicBezTo>
                    <a:pt x="2278" y="7322"/>
                    <a:pt x="2125" y="6460"/>
                    <a:pt x="2116" y="5599"/>
                  </a:cubicBezTo>
                  <a:lnTo>
                    <a:pt x="3015" y="5599"/>
                  </a:lnTo>
                  <a:cubicBezTo>
                    <a:pt x="2967" y="5455"/>
                    <a:pt x="2929" y="5312"/>
                    <a:pt x="2891" y="5168"/>
                  </a:cubicBezTo>
                  <a:lnTo>
                    <a:pt x="2116" y="5168"/>
                  </a:lnTo>
                  <a:cubicBezTo>
                    <a:pt x="2125" y="4307"/>
                    <a:pt x="2278" y="3455"/>
                    <a:pt x="2565" y="2632"/>
                  </a:cubicBezTo>
                  <a:lnTo>
                    <a:pt x="2891" y="2632"/>
                  </a:lnTo>
                  <a:cubicBezTo>
                    <a:pt x="2929" y="2489"/>
                    <a:pt x="2967" y="2345"/>
                    <a:pt x="3015" y="2211"/>
                  </a:cubicBezTo>
                  <a:lnTo>
                    <a:pt x="2728" y="2211"/>
                  </a:lnTo>
                  <a:cubicBezTo>
                    <a:pt x="2996" y="1579"/>
                    <a:pt x="3389" y="1015"/>
                    <a:pt x="3886" y="546"/>
                  </a:cubicBezTo>
                  <a:cubicBezTo>
                    <a:pt x="4039" y="354"/>
                    <a:pt x="4192" y="173"/>
                    <a:pt x="4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8"/>
            <p:cNvSpPr/>
            <p:nvPr/>
          </p:nvSpPr>
          <p:spPr>
            <a:xfrm>
              <a:off x="8071238" y="1795752"/>
              <a:ext cx="189019" cy="66622"/>
            </a:xfrm>
            <a:custGeom>
              <a:rect b="b" l="l" r="r" t="t"/>
              <a:pathLst>
                <a:path extrusionOk="0" h="2537" w="7198">
                  <a:moveTo>
                    <a:pt x="2326" y="0"/>
                  </a:moveTo>
                  <a:lnTo>
                    <a:pt x="556" y="641"/>
                  </a:lnTo>
                  <a:cubicBezTo>
                    <a:pt x="221" y="756"/>
                    <a:pt x="1" y="1082"/>
                    <a:pt x="1" y="1436"/>
                  </a:cubicBezTo>
                  <a:lnTo>
                    <a:pt x="1" y="2326"/>
                  </a:lnTo>
                  <a:cubicBezTo>
                    <a:pt x="1" y="2441"/>
                    <a:pt x="96" y="2536"/>
                    <a:pt x="211" y="2536"/>
                  </a:cubicBezTo>
                  <a:lnTo>
                    <a:pt x="6987" y="2536"/>
                  </a:lnTo>
                  <a:cubicBezTo>
                    <a:pt x="7102" y="2536"/>
                    <a:pt x="7197" y="2441"/>
                    <a:pt x="7197" y="2326"/>
                  </a:cubicBezTo>
                  <a:lnTo>
                    <a:pt x="7197" y="1436"/>
                  </a:lnTo>
                  <a:cubicBezTo>
                    <a:pt x="7197" y="1082"/>
                    <a:pt x="6977" y="756"/>
                    <a:pt x="6642" y="641"/>
                  </a:cubicBezTo>
                  <a:lnTo>
                    <a:pt x="4872" y="0"/>
                  </a:lnTo>
                  <a:lnTo>
                    <a:pt x="3599" y="421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8"/>
            <p:cNvSpPr/>
            <p:nvPr/>
          </p:nvSpPr>
          <p:spPr>
            <a:xfrm>
              <a:off x="8154666" y="1817863"/>
              <a:ext cx="22163" cy="44511"/>
            </a:xfrm>
            <a:custGeom>
              <a:rect b="b" l="l" r="r" t="t"/>
              <a:pathLst>
                <a:path extrusionOk="0" h="1695" w="844">
                  <a:moveTo>
                    <a:pt x="202" y="0"/>
                  </a:moveTo>
                  <a:lnTo>
                    <a:pt x="1" y="1694"/>
                  </a:lnTo>
                  <a:lnTo>
                    <a:pt x="843" y="169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8155927" y="1806807"/>
              <a:ext cx="19642" cy="18618"/>
            </a:xfrm>
            <a:custGeom>
              <a:rect b="b" l="l" r="r" t="t"/>
              <a:pathLst>
                <a:path extrusionOk="0" h="709" w="748">
                  <a:moveTo>
                    <a:pt x="1" y="0"/>
                  </a:moveTo>
                  <a:lnTo>
                    <a:pt x="1" y="565"/>
                  </a:lnTo>
                  <a:cubicBezTo>
                    <a:pt x="1" y="641"/>
                    <a:pt x="68" y="708"/>
                    <a:pt x="154" y="708"/>
                  </a:cubicBezTo>
                  <a:lnTo>
                    <a:pt x="594" y="708"/>
                  </a:lnTo>
                  <a:cubicBezTo>
                    <a:pt x="680" y="708"/>
                    <a:pt x="747" y="641"/>
                    <a:pt x="747" y="565"/>
                  </a:cubicBezTo>
                  <a:lnTo>
                    <a:pt x="7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8226803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1044" y="1"/>
                  </a:moveTo>
                  <a:lnTo>
                    <a:pt x="249" y="795"/>
                  </a:lnTo>
                  <a:cubicBezTo>
                    <a:pt x="96" y="958"/>
                    <a:pt x="1" y="1168"/>
                    <a:pt x="1" y="1398"/>
                  </a:cubicBezTo>
                  <a:lnTo>
                    <a:pt x="1" y="1675"/>
                  </a:lnTo>
                  <a:lnTo>
                    <a:pt x="1063" y="1675"/>
                  </a:lnTo>
                  <a:cubicBezTo>
                    <a:pt x="1178" y="1675"/>
                    <a:pt x="1273" y="1580"/>
                    <a:pt x="1273" y="1465"/>
                  </a:cubicBezTo>
                  <a:lnTo>
                    <a:pt x="1273" y="575"/>
                  </a:lnTo>
                  <a:cubicBezTo>
                    <a:pt x="1273" y="364"/>
                    <a:pt x="1197" y="154"/>
                    <a:pt x="10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8"/>
            <p:cNvSpPr/>
            <p:nvPr/>
          </p:nvSpPr>
          <p:spPr>
            <a:xfrm>
              <a:off x="8104667" y="1623329"/>
              <a:ext cx="122162" cy="88995"/>
            </a:xfrm>
            <a:custGeom>
              <a:rect b="b" l="l" r="r" t="t"/>
              <a:pathLst>
                <a:path extrusionOk="0" h="3389" w="4652">
                  <a:moveTo>
                    <a:pt x="1694" y="1"/>
                  </a:moveTo>
                  <a:cubicBezTo>
                    <a:pt x="756" y="1"/>
                    <a:pt x="0" y="757"/>
                    <a:pt x="0" y="1695"/>
                  </a:cubicBezTo>
                  <a:lnTo>
                    <a:pt x="0" y="2193"/>
                  </a:lnTo>
                  <a:cubicBezTo>
                    <a:pt x="0" y="2422"/>
                    <a:pt x="39" y="2652"/>
                    <a:pt x="106" y="2863"/>
                  </a:cubicBezTo>
                  <a:lnTo>
                    <a:pt x="182" y="3073"/>
                  </a:lnTo>
                  <a:cubicBezTo>
                    <a:pt x="201" y="3140"/>
                    <a:pt x="211" y="3207"/>
                    <a:pt x="211" y="3274"/>
                  </a:cubicBezTo>
                  <a:lnTo>
                    <a:pt x="211" y="3389"/>
                  </a:lnTo>
                  <a:lnTo>
                    <a:pt x="4441" y="3389"/>
                  </a:lnTo>
                  <a:lnTo>
                    <a:pt x="4441" y="3274"/>
                  </a:lnTo>
                  <a:cubicBezTo>
                    <a:pt x="4441" y="3207"/>
                    <a:pt x="4460" y="3140"/>
                    <a:pt x="4479" y="3073"/>
                  </a:cubicBezTo>
                  <a:lnTo>
                    <a:pt x="4546" y="2863"/>
                  </a:lnTo>
                  <a:cubicBezTo>
                    <a:pt x="4623" y="2652"/>
                    <a:pt x="4652" y="2422"/>
                    <a:pt x="4652" y="2193"/>
                  </a:cubicBezTo>
                  <a:lnTo>
                    <a:pt x="4652" y="422"/>
                  </a:lnTo>
                  <a:cubicBezTo>
                    <a:pt x="4652" y="192"/>
                    <a:pt x="4470" y="1"/>
                    <a:pt x="42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8"/>
            <p:cNvSpPr/>
            <p:nvPr/>
          </p:nvSpPr>
          <p:spPr>
            <a:xfrm>
              <a:off x="8132319" y="1623329"/>
              <a:ext cx="94772" cy="88995"/>
            </a:xfrm>
            <a:custGeom>
              <a:rect b="b" l="l" r="r" t="t"/>
              <a:pathLst>
                <a:path extrusionOk="0" h="3389" w="3609">
                  <a:moveTo>
                    <a:pt x="871" y="1"/>
                  </a:moveTo>
                  <a:cubicBezTo>
                    <a:pt x="393" y="1"/>
                    <a:pt x="0" y="384"/>
                    <a:pt x="10" y="862"/>
                  </a:cubicBezTo>
                  <a:cubicBezTo>
                    <a:pt x="10" y="1331"/>
                    <a:pt x="393" y="1724"/>
                    <a:pt x="861" y="1724"/>
                  </a:cubicBezTo>
                  <a:lnTo>
                    <a:pt x="986" y="1724"/>
                  </a:lnTo>
                  <a:lnTo>
                    <a:pt x="1043" y="3389"/>
                  </a:lnTo>
                  <a:lnTo>
                    <a:pt x="3398" y="3389"/>
                  </a:lnTo>
                  <a:lnTo>
                    <a:pt x="3398" y="3274"/>
                  </a:lnTo>
                  <a:cubicBezTo>
                    <a:pt x="3388" y="3207"/>
                    <a:pt x="3407" y="3140"/>
                    <a:pt x="3426" y="3073"/>
                  </a:cubicBezTo>
                  <a:lnTo>
                    <a:pt x="3493" y="2863"/>
                  </a:lnTo>
                  <a:cubicBezTo>
                    <a:pt x="3570" y="2652"/>
                    <a:pt x="3608" y="2422"/>
                    <a:pt x="3608" y="2193"/>
                  </a:cubicBezTo>
                  <a:lnTo>
                    <a:pt x="3608" y="422"/>
                  </a:lnTo>
                  <a:cubicBezTo>
                    <a:pt x="3608" y="192"/>
                    <a:pt x="3417" y="1"/>
                    <a:pt x="31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8"/>
            <p:cNvSpPr/>
            <p:nvPr/>
          </p:nvSpPr>
          <p:spPr>
            <a:xfrm>
              <a:off x="8132556" y="1756782"/>
              <a:ext cx="66622" cy="50052"/>
            </a:xfrm>
            <a:custGeom>
              <a:rect b="b" l="l" r="r" t="t"/>
              <a:pathLst>
                <a:path extrusionOk="0" h="1906" w="2537">
                  <a:moveTo>
                    <a:pt x="1" y="1"/>
                  </a:moveTo>
                  <a:lnTo>
                    <a:pt x="1" y="1905"/>
                  </a:lnTo>
                  <a:lnTo>
                    <a:pt x="2537" y="1905"/>
                  </a:lnTo>
                  <a:lnTo>
                    <a:pt x="2537" y="1"/>
                  </a:ln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8"/>
            <p:cNvSpPr/>
            <p:nvPr/>
          </p:nvSpPr>
          <p:spPr>
            <a:xfrm>
              <a:off x="8132556" y="1756546"/>
              <a:ext cx="66622" cy="27914"/>
            </a:xfrm>
            <a:custGeom>
              <a:rect b="b" l="l" r="r" t="t"/>
              <a:pathLst>
                <a:path extrusionOk="0" h="1063" w="2537">
                  <a:moveTo>
                    <a:pt x="1" y="0"/>
                  </a:moveTo>
                  <a:lnTo>
                    <a:pt x="1" y="718"/>
                  </a:lnTo>
                  <a:cubicBezTo>
                    <a:pt x="393" y="948"/>
                    <a:pt x="831" y="1063"/>
                    <a:pt x="1269" y="1063"/>
                  </a:cubicBezTo>
                  <a:cubicBezTo>
                    <a:pt x="1707" y="1063"/>
                    <a:pt x="2144" y="948"/>
                    <a:pt x="2537" y="718"/>
                  </a:cubicBezTo>
                  <a:lnTo>
                    <a:pt x="2537" y="0"/>
                  </a:lnTo>
                  <a:close/>
                </a:path>
              </a:pathLst>
            </a:custGeom>
            <a:solidFill>
              <a:srgbClr val="21194F">
                <a:alpha val="27150"/>
              </a:srgbClr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8"/>
            <p:cNvSpPr/>
            <p:nvPr/>
          </p:nvSpPr>
          <p:spPr>
            <a:xfrm>
              <a:off x="8121264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375" y="1"/>
                  </a:moveTo>
                  <a:cubicBezTo>
                    <a:pt x="297" y="1"/>
                    <a:pt x="220" y="43"/>
                    <a:pt x="182" y="120"/>
                  </a:cubicBezTo>
                  <a:lnTo>
                    <a:pt x="0" y="512"/>
                  </a:lnTo>
                  <a:lnTo>
                    <a:pt x="699" y="1431"/>
                  </a:lnTo>
                  <a:cubicBezTo>
                    <a:pt x="740" y="1487"/>
                    <a:pt x="803" y="1516"/>
                    <a:pt x="867" y="1516"/>
                  </a:cubicBezTo>
                  <a:cubicBezTo>
                    <a:pt x="923" y="1516"/>
                    <a:pt x="980" y="1495"/>
                    <a:pt x="1024" y="1450"/>
                  </a:cubicBezTo>
                  <a:lnTo>
                    <a:pt x="1694" y="780"/>
                  </a:lnTo>
                  <a:lnTo>
                    <a:pt x="488" y="34"/>
                  </a:lnTo>
                  <a:cubicBezTo>
                    <a:pt x="453" y="11"/>
                    <a:pt x="414" y="1"/>
                    <a:pt x="3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8"/>
            <p:cNvSpPr/>
            <p:nvPr/>
          </p:nvSpPr>
          <p:spPr>
            <a:xfrm>
              <a:off x="8165748" y="1786324"/>
              <a:ext cx="44484" cy="39836"/>
            </a:xfrm>
            <a:custGeom>
              <a:rect b="b" l="l" r="r" t="t"/>
              <a:pathLst>
                <a:path extrusionOk="0" h="1517" w="1694">
                  <a:moveTo>
                    <a:pt x="1319" y="1"/>
                  </a:moveTo>
                  <a:cubicBezTo>
                    <a:pt x="1280" y="1"/>
                    <a:pt x="1241" y="11"/>
                    <a:pt x="1206" y="34"/>
                  </a:cubicBezTo>
                  <a:lnTo>
                    <a:pt x="0" y="780"/>
                  </a:lnTo>
                  <a:lnTo>
                    <a:pt x="679" y="1450"/>
                  </a:lnTo>
                  <a:cubicBezTo>
                    <a:pt x="719" y="1495"/>
                    <a:pt x="774" y="1516"/>
                    <a:pt x="828" y="1516"/>
                  </a:cubicBezTo>
                  <a:cubicBezTo>
                    <a:pt x="891" y="1516"/>
                    <a:pt x="954" y="1487"/>
                    <a:pt x="995" y="1431"/>
                  </a:cubicBezTo>
                  <a:lnTo>
                    <a:pt x="1694" y="512"/>
                  </a:lnTo>
                  <a:lnTo>
                    <a:pt x="1512" y="120"/>
                  </a:lnTo>
                  <a:cubicBezTo>
                    <a:pt x="1474" y="43"/>
                    <a:pt x="1397" y="1"/>
                    <a:pt x="1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8"/>
            <p:cNvSpPr/>
            <p:nvPr/>
          </p:nvSpPr>
          <p:spPr>
            <a:xfrm>
              <a:off x="8110182" y="1668365"/>
              <a:ext cx="110870" cy="105040"/>
            </a:xfrm>
            <a:custGeom>
              <a:rect b="b" l="l" r="r" t="t"/>
              <a:pathLst>
                <a:path extrusionOk="0" h="4000" w="4222">
                  <a:moveTo>
                    <a:pt x="1827" y="0"/>
                  </a:moveTo>
                  <a:cubicBezTo>
                    <a:pt x="1282" y="0"/>
                    <a:pt x="810" y="93"/>
                    <a:pt x="575" y="152"/>
                  </a:cubicBezTo>
                  <a:cubicBezTo>
                    <a:pt x="479" y="171"/>
                    <a:pt x="412" y="257"/>
                    <a:pt x="412" y="353"/>
                  </a:cubicBezTo>
                  <a:lnTo>
                    <a:pt x="412" y="860"/>
                  </a:lnTo>
                  <a:cubicBezTo>
                    <a:pt x="412" y="975"/>
                    <a:pt x="374" y="1081"/>
                    <a:pt x="298" y="1157"/>
                  </a:cubicBezTo>
                  <a:lnTo>
                    <a:pt x="116" y="1339"/>
                  </a:lnTo>
                  <a:cubicBezTo>
                    <a:pt x="39" y="1415"/>
                    <a:pt x="1" y="1521"/>
                    <a:pt x="1" y="1636"/>
                  </a:cubicBezTo>
                  <a:lnTo>
                    <a:pt x="1" y="1875"/>
                  </a:lnTo>
                  <a:cubicBezTo>
                    <a:pt x="1" y="3042"/>
                    <a:pt x="948" y="3990"/>
                    <a:pt x="2116" y="3999"/>
                  </a:cubicBezTo>
                  <a:cubicBezTo>
                    <a:pt x="3274" y="3990"/>
                    <a:pt x="4212" y="3042"/>
                    <a:pt x="4221" y="1884"/>
                  </a:cubicBezTo>
                  <a:lnTo>
                    <a:pt x="4221" y="1636"/>
                  </a:lnTo>
                  <a:cubicBezTo>
                    <a:pt x="4221" y="1521"/>
                    <a:pt x="4174" y="1415"/>
                    <a:pt x="4097" y="1339"/>
                  </a:cubicBezTo>
                  <a:lnTo>
                    <a:pt x="3925" y="1157"/>
                  </a:lnTo>
                  <a:cubicBezTo>
                    <a:pt x="3848" y="1081"/>
                    <a:pt x="3800" y="975"/>
                    <a:pt x="3800" y="860"/>
                  </a:cubicBezTo>
                  <a:lnTo>
                    <a:pt x="3800" y="746"/>
                  </a:lnTo>
                  <a:cubicBezTo>
                    <a:pt x="3800" y="659"/>
                    <a:pt x="3762" y="583"/>
                    <a:pt x="3695" y="525"/>
                  </a:cubicBezTo>
                  <a:cubicBezTo>
                    <a:pt x="3135" y="116"/>
                    <a:pt x="2436" y="0"/>
                    <a:pt x="1827" y="0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8"/>
            <p:cNvSpPr/>
            <p:nvPr/>
          </p:nvSpPr>
          <p:spPr>
            <a:xfrm>
              <a:off x="8110445" y="1668259"/>
              <a:ext cx="100051" cy="104646"/>
            </a:xfrm>
            <a:custGeom>
              <a:rect b="b" l="l" r="r" t="t"/>
              <a:pathLst>
                <a:path extrusionOk="0" h="3985" w="3810">
                  <a:moveTo>
                    <a:pt x="1823" y="1"/>
                  </a:moveTo>
                  <a:cubicBezTo>
                    <a:pt x="1624" y="1"/>
                    <a:pt x="1435" y="13"/>
                    <a:pt x="1264" y="32"/>
                  </a:cubicBezTo>
                  <a:cubicBezTo>
                    <a:pt x="1034" y="60"/>
                    <a:pt x="804" y="99"/>
                    <a:pt x="575" y="156"/>
                  </a:cubicBezTo>
                  <a:cubicBezTo>
                    <a:pt x="479" y="175"/>
                    <a:pt x="412" y="261"/>
                    <a:pt x="412" y="357"/>
                  </a:cubicBezTo>
                  <a:lnTo>
                    <a:pt x="412" y="864"/>
                  </a:lnTo>
                  <a:cubicBezTo>
                    <a:pt x="412" y="979"/>
                    <a:pt x="374" y="1085"/>
                    <a:pt x="297" y="1161"/>
                  </a:cubicBezTo>
                  <a:lnTo>
                    <a:pt x="115" y="1343"/>
                  </a:lnTo>
                  <a:cubicBezTo>
                    <a:pt x="39" y="1419"/>
                    <a:pt x="1" y="1525"/>
                    <a:pt x="1" y="1640"/>
                  </a:cubicBezTo>
                  <a:lnTo>
                    <a:pt x="1" y="1888"/>
                  </a:lnTo>
                  <a:cubicBezTo>
                    <a:pt x="1" y="2951"/>
                    <a:pt x="795" y="3860"/>
                    <a:pt x="1857" y="3984"/>
                  </a:cubicBezTo>
                  <a:cubicBezTo>
                    <a:pt x="1474" y="3592"/>
                    <a:pt x="1264" y="3066"/>
                    <a:pt x="1264" y="2520"/>
                  </a:cubicBezTo>
                  <a:lnTo>
                    <a:pt x="1264" y="979"/>
                  </a:lnTo>
                  <a:cubicBezTo>
                    <a:pt x="1264" y="759"/>
                    <a:pt x="1427" y="577"/>
                    <a:pt x="1637" y="558"/>
                  </a:cubicBezTo>
                  <a:cubicBezTo>
                    <a:pt x="1808" y="536"/>
                    <a:pt x="2026" y="516"/>
                    <a:pt x="2269" y="516"/>
                  </a:cubicBezTo>
                  <a:cubicBezTo>
                    <a:pt x="2747" y="516"/>
                    <a:pt x="3321" y="591"/>
                    <a:pt x="3810" y="864"/>
                  </a:cubicBezTo>
                  <a:lnTo>
                    <a:pt x="3810" y="750"/>
                  </a:lnTo>
                  <a:cubicBezTo>
                    <a:pt x="3810" y="663"/>
                    <a:pt x="3762" y="577"/>
                    <a:pt x="3695" y="529"/>
                  </a:cubicBezTo>
                  <a:cubicBezTo>
                    <a:pt x="3132" y="118"/>
                    <a:pt x="2432" y="1"/>
                    <a:pt x="1823" y="1"/>
                  </a:cubicBezTo>
                  <a:close/>
                </a:path>
              </a:pathLst>
            </a:custGeom>
            <a:solidFill>
              <a:srgbClr val="886159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8"/>
            <p:cNvSpPr/>
            <p:nvPr/>
          </p:nvSpPr>
          <p:spPr>
            <a:xfrm>
              <a:off x="8071238" y="1818362"/>
              <a:ext cx="33455" cy="44012"/>
            </a:xfrm>
            <a:custGeom>
              <a:rect b="b" l="l" r="r" t="t"/>
              <a:pathLst>
                <a:path extrusionOk="0" h="1676" w="1274">
                  <a:moveTo>
                    <a:pt x="230" y="1"/>
                  </a:moveTo>
                  <a:cubicBezTo>
                    <a:pt x="87" y="154"/>
                    <a:pt x="1" y="364"/>
                    <a:pt x="1" y="575"/>
                  </a:cubicBezTo>
                  <a:lnTo>
                    <a:pt x="1" y="1465"/>
                  </a:lnTo>
                  <a:cubicBezTo>
                    <a:pt x="1" y="1580"/>
                    <a:pt x="96" y="1675"/>
                    <a:pt x="211" y="1675"/>
                  </a:cubicBezTo>
                  <a:lnTo>
                    <a:pt x="1273" y="1675"/>
                  </a:lnTo>
                  <a:lnTo>
                    <a:pt x="1273" y="1398"/>
                  </a:lnTo>
                  <a:cubicBezTo>
                    <a:pt x="1273" y="1168"/>
                    <a:pt x="1187" y="958"/>
                    <a:pt x="1025" y="795"/>
                  </a:cubicBezTo>
                  <a:lnTo>
                    <a:pt x="2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96425" lIns="196425" spcFirstLastPara="1" rIns="196425" wrap="square" tIns="196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0" name="Google Shape;330;p28"/>
          <p:cNvSpPr txBox="1"/>
          <p:nvPr>
            <p:ph idx="1" type="subTitle"/>
          </p:nvPr>
        </p:nvSpPr>
        <p:spPr>
          <a:xfrm>
            <a:off x="882000" y="2143950"/>
            <a:ext cx="7380000" cy="16176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 </a:t>
            </a:r>
            <a:r>
              <a:rPr b="1" lang="en" sz="2400"/>
              <a:t>social cooking app</a:t>
            </a:r>
            <a:r>
              <a:rPr lang="en" sz="2400"/>
              <a:t> that incentivizes individuals to explore cooking by offering unique challenges, virtual rewards, and opportunities for interactions with other users.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9"/>
          <p:cNvSpPr txBox="1"/>
          <p:nvPr>
            <p:ph type="title"/>
          </p:nvPr>
        </p:nvSpPr>
        <p:spPr>
          <a:xfrm>
            <a:off x="272550" y="1637850"/>
            <a:ext cx="8598900" cy="186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336699"/>
                </a:solidFill>
              </a:rPr>
              <a:t>Let</a:t>
            </a:r>
            <a:r>
              <a:rPr lang="en" sz="5000">
                <a:solidFill>
                  <a:srgbClr val="336699"/>
                </a:solidFill>
              </a:rPr>
              <a:t> ‘Em Cook!</a:t>
            </a:r>
            <a:r>
              <a:rPr b="0" lang="en" sz="5000"/>
              <a:t>’s</a:t>
            </a:r>
            <a:endParaRPr b="0" sz="5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5000"/>
              <a:t>4 (For) Values</a:t>
            </a:r>
            <a:endParaRPr b="0" sz="5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0"/>
          <p:cNvSpPr txBox="1"/>
          <p:nvPr/>
        </p:nvSpPr>
        <p:spPr>
          <a:xfrm>
            <a:off x="914400" y="990600"/>
            <a:ext cx="7315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336699"/>
                </a:solidFill>
                <a:latin typeface="Outfit"/>
                <a:ea typeface="Outfit"/>
                <a:cs typeface="Outfit"/>
                <a:sym typeface="Outfit"/>
              </a:rPr>
              <a:t>Let ‘Em Cook!</a:t>
            </a:r>
            <a:r>
              <a:rPr lang="en" sz="3600">
                <a:solidFill>
                  <a:schemeClr val="accent3"/>
                </a:solidFill>
                <a:latin typeface="Outfit"/>
                <a:ea typeface="Outfit"/>
                <a:cs typeface="Outfit"/>
                <a:sym typeface="Outfit"/>
              </a:rPr>
              <a:t> aspires to be…</a:t>
            </a:r>
            <a:endParaRPr sz="3600">
              <a:solidFill>
                <a:schemeClr val="accent3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1" name="Google Shape;341;p30"/>
          <p:cNvSpPr txBox="1"/>
          <p:nvPr/>
        </p:nvSpPr>
        <p:spPr>
          <a:xfrm>
            <a:off x="914400" y="1914000"/>
            <a:ext cx="77694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</a:t>
            </a: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Experimenting</a:t>
            </a: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</a:t>
            </a: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Everybody</a:t>
            </a: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</a:t>
            </a: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Sharing</a:t>
            </a: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</a:t>
            </a:r>
            <a:r>
              <a:rPr b="1" i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Fun.</a:t>
            </a:r>
            <a:endParaRPr b="1" i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1"/>
          <p:cNvSpPr txBox="1"/>
          <p:nvPr/>
        </p:nvSpPr>
        <p:spPr>
          <a:xfrm>
            <a:off x="914400" y="990600"/>
            <a:ext cx="731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</a:t>
            </a: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Experimenting…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7" name="Google Shape;347;p31"/>
          <p:cNvSpPr txBox="1"/>
          <p:nvPr/>
        </p:nvSpPr>
        <p:spPr>
          <a:xfrm>
            <a:off x="914400" y="1914000"/>
            <a:ext cx="7769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app encourages users to culinarily experiment, through trying different recipes, budgets, and time limits in our </a:t>
            </a:r>
            <a:r>
              <a:rPr b="1" i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challenges</a:t>
            </a:r>
            <a:r>
              <a:rPr i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tab.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2"/>
          <p:cNvSpPr txBox="1"/>
          <p:nvPr/>
        </p:nvSpPr>
        <p:spPr>
          <a:xfrm>
            <a:off x="914400" y="990600"/>
            <a:ext cx="731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Experimenting</a:t>
            </a: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…</a:t>
            </a: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i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BUT</a:t>
            </a:r>
            <a:endParaRPr i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3" name="Google Shape;353;p32"/>
          <p:cNvSpPr txBox="1"/>
          <p:nvPr/>
        </p:nvSpPr>
        <p:spPr>
          <a:xfrm>
            <a:off x="914400" y="1914000"/>
            <a:ext cx="77694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end goal is for users to experiment with a meal, and then, of course, *eat it!*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Possible tension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Not all experiments go ‘right’ :(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Possible resolution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Providing tips/advice on how to ensure challenge goes smoothly (eg. pointing out common errors)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3"/>
          <p:cNvSpPr txBox="1"/>
          <p:nvPr/>
        </p:nvSpPr>
        <p:spPr>
          <a:xfrm>
            <a:off x="914400" y="990600"/>
            <a:ext cx="731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Everybody…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9" name="Google Shape;359;p33"/>
          <p:cNvSpPr txBox="1"/>
          <p:nvPr/>
        </p:nvSpPr>
        <p:spPr>
          <a:xfrm>
            <a:off x="914400" y="1914000"/>
            <a:ext cx="77694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app welcomes everybody, of any/all backgrounds and culinary experience levels by allowing users to join the challenges they wish and/or create their own as they see fit.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4"/>
          <p:cNvSpPr txBox="1"/>
          <p:nvPr/>
        </p:nvSpPr>
        <p:spPr>
          <a:xfrm>
            <a:off x="914400" y="990600"/>
            <a:ext cx="731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Everybody…</a:t>
            </a: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i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BUT</a:t>
            </a:r>
            <a:endParaRPr i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5" name="Google Shape;365;p34"/>
          <p:cNvSpPr txBox="1"/>
          <p:nvPr/>
        </p:nvSpPr>
        <p:spPr>
          <a:xfrm>
            <a:off x="914400" y="1914000"/>
            <a:ext cx="77694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challenge page will include any/all user-created challenges/recipes</a:t>
            </a: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Possible tension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May get overwhelming/hard to parse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Possible resolution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Providing pre-set/custom filters which only show certain challenges (eg. only recipes with meat)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5"/>
          <p:cNvSpPr txBox="1"/>
          <p:nvPr/>
        </p:nvSpPr>
        <p:spPr>
          <a:xfrm>
            <a:off x="914400" y="990600"/>
            <a:ext cx="731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Sharing…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1" name="Google Shape;371;p35"/>
          <p:cNvSpPr txBox="1"/>
          <p:nvPr/>
        </p:nvSpPr>
        <p:spPr>
          <a:xfrm>
            <a:off x="914400" y="1914000"/>
            <a:ext cx="7769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app makes cooking feel social by allowing users to share their creations to others as well as invite friends to their own challenges.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6"/>
          <p:cNvSpPr txBox="1"/>
          <p:nvPr/>
        </p:nvSpPr>
        <p:spPr>
          <a:xfrm>
            <a:off x="914400" y="990600"/>
            <a:ext cx="731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Sharing…</a:t>
            </a: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i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BUT</a:t>
            </a:r>
            <a:endParaRPr i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7" name="Google Shape;377;p36"/>
          <p:cNvSpPr txBox="1"/>
          <p:nvPr/>
        </p:nvSpPr>
        <p:spPr>
          <a:xfrm>
            <a:off x="914400" y="1914000"/>
            <a:ext cx="77694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 with all forms of social media, we must be careful of spreading online harm/bullying.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Possible tension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being mean/”trolling” other users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Possible resolution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 “in-house” messaging/chat in the app, only thumbs up/thumbs down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7"/>
          <p:cNvSpPr txBox="1"/>
          <p:nvPr/>
        </p:nvSpPr>
        <p:spPr>
          <a:xfrm>
            <a:off x="914400" y="990600"/>
            <a:ext cx="731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Fun…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3" name="Google Shape;383;p37"/>
          <p:cNvSpPr txBox="1"/>
          <p:nvPr/>
        </p:nvSpPr>
        <p:spPr>
          <a:xfrm>
            <a:off x="914400" y="1914000"/>
            <a:ext cx="77694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Our app brings some fun into cooking by making it feel a bit competitive — the challenges, and end-all ‘submission’ of one’s creation makes it feel like they have something to work towards.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8"/>
          <p:cNvSpPr txBox="1"/>
          <p:nvPr/>
        </p:nvSpPr>
        <p:spPr>
          <a:xfrm>
            <a:off x="914400" y="990600"/>
            <a:ext cx="731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 Fun…</a:t>
            </a: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i="1"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BUT</a:t>
            </a:r>
            <a:endParaRPr i="1"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9" name="Google Shape;389;p38"/>
          <p:cNvSpPr txBox="1"/>
          <p:nvPr/>
        </p:nvSpPr>
        <p:spPr>
          <a:xfrm>
            <a:off x="914400" y="1914000"/>
            <a:ext cx="77694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Cooking can already feel stressful, we do not want to add to that.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Possible tension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feel like they 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have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 get upvotes to validate their creation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Possible resolution</a:t>
            </a:r>
            <a:r>
              <a:rPr i="1"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Upvotes don’t win/award anything — just a binary way for other users to share their thoughts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"/>
          <p:cNvSpPr txBox="1"/>
          <p:nvPr>
            <p:ph type="title"/>
          </p:nvPr>
        </p:nvSpPr>
        <p:spPr>
          <a:xfrm>
            <a:off x="837600" y="1838250"/>
            <a:ext cx="7468800" cy="14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Revisiting Usability Goals &amp; Key Measurements</a:t>
            </a:r>
            <a:endParaRPr sz="4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0"/>
          <p:cNvSpPr txBox="1"/>
          <p:nvPr/>
        </p:nvSpPr>
        <p:spPr>
          <a:xfrm flipH="1">
            <a:off x="720100" y="1094425"/>
            <a:ext cx="7942800" cy="27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Goal 1: Efficiency/Speed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Time Taken to Achieve Task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measured in seconds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Dictates simplicity and relative connection of UI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Goal 2: Clarity/Confusion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Number of "incorrect moves" towards accomplishing task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measured in taps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Dictates confusing elements, balances goal 1 for speedier individuals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0" name="Google Shape;400;p40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Testing  Methodology (as a reminder)</a:t>
            </a:r>
            <a:endParaRPr sz="23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1"/>
          <p:cNvSpPr txBox="1"/>
          <p:nvPr>
            <p:ph type="title"/>
          </p:nvPr>
        </p:nvSpPr>
        <p:spPr>
          <a:xfrm>
            <a:off x="837600" y="1838250"/>
            <a:ext cx="7468800" cy="14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Revised Interface Sketches</a:t>
            </a:r>
            <a:endParaRPr sz="4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2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Revised Sketches</a:t>
            </a:r>
            <a:endParaRPr sz="2300">
              <a:solidFill>
                <a:schemeClr val="accent3"/>
              </a:solidFill>
            </a:endParaRPr>
          </a:p>
        </p:txBody>
      </p:sp>
      <p:pic>
        <p:nvPicPr>
          <p:cNvPr id="411" name="Google Shape;41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250" y="991850"/>
            <a:ext cx="4326293" cy="4011851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2"/>
          <p:cNvSpPr txBox="1"/>
          <p:nvPr/>
        </p:nvSpPr>
        <p:spPr>
          <a:xfrm>
            <a:off x="311625" y="8641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Sketch 1: Challenge Screen</a:t>
            </a: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13" name="Google Shape;413;p42"/>
          <p:cNvSpPr txBox="1"/>
          <p:nvPr/>
        </p:nvSpPr>
        <p:spPr>
          <a:xfrm>
            <a:off x="311625" y="1379950"/>
            <a:ext cx="3135000" cy="32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Edited Challenge Screen Design for the following: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Moved interactive elements to top of screen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Changed Pin to Fridge Icon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Added Submit Entry button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Added pop-up tabs for community submissions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Usability Goals: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Efficiency/Speed: Users have more visibility for core functions of app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Clarity/Confusion: Functions that confused users in testing were refined to be more clear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■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e.g. pin to fridge icon + pop-up tabs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3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Revised Sketches</a:t>
            </a:r>
            <a:endParaRPr sz="2300">
              <a:solidFill>
                <a:schemeClr val="accent3"/>
              </a:solidFill>
            </a:endParaRPr>
          </a:p>
        </p:txBody>
      </p:sp>
      <p:pic>
        <p:nvPicPr>
          <p:cNvPr id="419" name="Google Shape;41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9025" y="1337125"/>
            <a:ext cx="5327750" cy="3206374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3"/>
          <p:cNvSpPr txBox="1"/>
          <p:nvPr/>
        </p:nvSpPr>
        <p:spPr>
          <a:xfrm>
            <a:off x="4228750" y="2887550"/>
            <a:ext cx="18900" cy="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1" name="Google Shape;421;p43"/>
          <p:cNvSpPr txBox="1"/>
          <p:nvPr/>
        </p:nvSpPr>
        <p:spPr>
          <a:xfrm>
            <a:off x="311625" y="826850"/>
            <a:ext cx="2643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Sketch 2: Friends Tab</a:t>
            </a: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22" name="Google Shape;422;p43"/>
          <p:cNvSpPr txBox="1"/>
          <p:nvPr/>
        </p:nvSpPr>
        <p:spPr>
          <a:xfrm>
            <a:off x="311625" y="1379950"/>
            <a:ext cx="3135000" cy="32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Implemented Friends Tab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List of friends with respective avatars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Indication on whether they are doing a challenge or not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Links to current challenge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Usability Goals: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Efficiency/Speed: Users can easily view friends and challenges w/ big picture representations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Clarity/Confusion: Highlighting of who is not doing a challenge is easy to view → incentivizes user to send a challenge to that friend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4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Revised Sketches</a:t>
            </a:r>
            <a:endParaRPr sz="2300">
              <a:solidFill>
                <a:schemeClr val="accent3"/>
              </a:solidFill>
            </a:endParaRPr>
          </a:p>
        </p:txBody>
      </p:sp>
      <p:pic>
        <p:nvPicPr>
          <p:cNvPr id="428" name="Google Shape;42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1900" y="619775"/>
            <a:ext cx="4075149" cy="4218925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44"/>
          <p:cNvSpPr txBox="1"/>
          <p:nvPr/>
        </p:nvSpPr>
        <p:spPr>
          <a:xfrm>
            <a:off x="311625" y="826850"/>
            <a:ext cx="24789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Sketch 3: Fridge Tab</a:t>
            </a:r>
            <a:endParaRPr sz="18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0" name="Google Shape;430;p44"/>
          <p:cNvSpPr txBox="1"/>
          <p:nvPr/>
        </p:nvSpPr>
        <p:spPr>
          <a:xfrm>
            <a:off x="311625" y="1379950"/>
            <a:ext cx="3135000" cy="32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Implemented Fridge Tab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Top of Fridge: Currently pinned challenge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Bottom of Fridge: Favorite past completed challenges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Inside of Fridge: History of all completed challenges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Mouse: Customizable user avatar 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●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Usability Goals: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Efficiency/Speed: 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Fridge visual metaphor helps point towards different functions, simplicity of fridge functionality increases efficiency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Clarity/Confusion: Certain features are highlighted to show 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intractability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5"/>
          <p:cNvSpPr txBox="1"/>
          <p:nvPr/>
        </p:nvSpPr>
        <p:spPr>
          <a:xfrm flipH="1">
            <a:off x="6162656" y="1094425"/>
            <a:ext cx="2921400" cy="3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Variation and number of incorrect moves leads us to believe that our tasks were clear but how to achieve them</a:t>
            </a:r>
            <a:r>
              <a:rPr i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i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is not universal.</a:t>
            </a:r>
            <a:endParaRPr b="1" i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(Especially seen with Cary’s figures). We also noticed that she ended up </a:t>
            </a: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“brute-forcing”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her way, clicking everything available out of confusion/frustration.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6" name="Google Shape;436;p45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Evidence from A5 Prototyping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437" name="Google Shape;43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25" y="942175"/>
            <a:ext cx="5925350" cy="255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6"/>
          <p:cNvSpPr txBox="1"/>
          <p:nvPr/>
        </p:nvSpPr>
        <p:spPr>
          <a:xfrm flipH="1">
            <a:off x="6162656" y="1094425"/>
            <a:ext cx="2921400" cy="3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Highlighted are some of the key (and relevant) takeaways from our users. Evidently, the issue comes from each part of each task rather than the goal itself.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Color, labels, and icons were all mentioned by the users themselves.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3" name="Google Shape;443;p46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Evidence from A5 Prototyping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444" name="Google Shape;444;p46"/>
          <p:cNvPicPr preferRelativeResize="0"/>
          <p:nvPr/>
        </p:nvPicPr>
        <p:blipFill rotWithShape="1">
          <a:blip r:embed="rId3">
            <a:alphaModFix/>
          </a:blip>
          <a:srcRect b="675" l="0" r="0" t="0"/>
          <a:stretch/>
        </p:blipFill>
        <p:spPr>
          <a:xfrm>
            <a:off x="175350" y="1094425"/>
            <a:ext cx="5874975" cy="2532974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6"/>
          <p:cNvSpPr/>
          <p:nvPr/>
        </p:nvSpPr>
        <p:spPr>
          <a:xfrm>
            <a:off x="518200" y="1337450"/>
            <a:ext cx="1357200" cy="202500"/>
          </a:xfrm>
          <a:prstGeom prst="rect">
            <a:avLst/>
          </a:prstGeom>
          <a:solidFill>
            <a:srgbClr val="21194F">
              <a:alpha val="27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6" name="Google Shape;446;p46"/>
          <p:cNvSpPr/>
          <p:nvPr/>
        </p:nvSpPr>
        <p:spPr>
          <a:xfrm>
            <a:off x="586700" y="2470500"/>
            <a:ext cx="1328100" cy="342600"/>
          </a:xfrm>
          <a:prstGeom prst="rect">
            <a:avLst/>
          </a:prstGeom>
          <a:solidFill>
            <a:srgbClr val="21194F">
              <a:alpha val="27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7" name="Google Shape;447;p46"/>
          <p:cNvSpPr/>
          <p:nvPr/>
        </p:nvSpPr>
        <p:spPr>
          <a:xfrm>
            <a:off x="572150" y="3112950"/>
            <a:ext cx="1609200" cy="292500"/>
          </a:xfrm>
          <a:prstGeom prst="rect">
            <a:avLst/>
          </a:prstGeom>
          <a:solidFill>
            <a:srgbClr val="21194F">
              <a:alpha val="27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8" name="Google Shape;448;p46"/>
          <p:cNvSpPr/>
          <p:nvPr/>
        </p:nvSpPr>
        <p:spPr>
          <a:xfrm>
            <a:off x="3214425" y="1337450"/>
            <a:ext cx="1609200" cy="342600"/>
          </a:xfrm>
          <a:prstGeom prst="rect">
            <a:avLst/>
          </a:prstGeom>
          <a:solidFill>
            <a:srgbClr val="21194F">
              <a:alpha val="27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9" name="Google Shape;449;p46"/>
          <p:cNvSpPr/>
          <p:nvPr/>
        </p:nvSpPr>
        <p:spPr>
          <a:xfrm>
            <a:off x="3214425" y="1694849"/>
            <a:ext cx="1414800" cy="157500"/>
          </a:xfrm>
          <a:prstGeom prst="rect">
            <a:avLst/>
          </a:prstGeom>
          <a:solidFill>
            <a:srgbClr val="21194F">
              <a:alpha val="27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0" name="Google Shape;450;p46"/>
          <p:cNvSpPr/>
          <p:nvPr/>
        </p:nvSpPr>
        <p:spPr>
          <a:xfrm>
            <a:off x="3263175" y="2669575"/>
            <a:ext cx="1894200" cy="484200"/>
          </a:xfrm>
          <a:prstGeom prst="rect">
            <a:avLst/>
          </a:prstGeom>
          <a:solidFill>
            <a:srgbClr val="21194F">
              <a:alpha val="27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1" name="Google Shape;451;p46"/>
          <p:cNvSpPr/>
          <p:nvPr/>
        </p:nvSpPr>
        <p:spPr>
          <a:xfrm>
            <a:off x="3263175" y="3168901"/>
            <a:ext cx="2091600" cy="157500"/>
          </a:xfrm>
          <a:prstGeom prst="rect">
            <a:avLst/>
          </a:prstGeom>
          <a:solidFill>
            <a:srgbClr val="21194F">
              <a:alpha val="27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7"/>
          <p:cNvSpPr txBox="1"/>
          <p:nvPr/>
        </p:nvSpPr>
        <p:spPr>
          <a:xfrm flipH="1">
            <a:off x="720125" y="1094425"/>
            <a:ext cx="8283600" cy="3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 A5, we noticed…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Nearly entirely grayscale prototype made nothing pop-out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 labels left users confused on what a given button/tab did/would lead to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Icons (eg. the save to fridge button) were misleading based on task instructions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which across both goals/measurements, led to confusion and unnecessary time spent.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So, in A6, we…</a:t>
            </a:r>
            <a:endParaRPr b="1" i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Added color to important buttons/pages to distinguish elements.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Added many labels/placeholders to icons/buttons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-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Removed icons our users viewed as unclear and replaced with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unambiguous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ones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</a:t>
            </a: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hich will make it clear what each component does, thus making it easier for a user to follow our task, rather than guessing/going back-and-forth between screens.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7" name="Google Shape;457;p47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Noticings and Follow-Ups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8"/>
          <p:cNvSpPr txBox="1"/>
          <p:nvPr/>
        </p:nvSpPr>
        <p:spPr>
          <a:xfrm flipH="1">
            <a:off x="720125" y="1094425"/>
            <a:ext cx="8283600" cy="3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AutoNum type="arabicPeriod"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Adding color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AutoNum type="arabicPeriod"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Adding labels/placeholder text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AutoNum type="arabicPeriod"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Replacing icons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* 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Honorary additional changes — Fleshing out fridge/friends pages, and implementing mock voting and challenge submission. Not exactly a “change” as, of course, we were planning on doing this eventually, so not in the list, but as prev. 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tated, led to much confusion amongst our users since they felt ‘stuck’ after not seeing the (correct) button, and then visiting a broken page, and not seeing where to submit challenges. (See Appendix)</a:t>
            </a:r>
            <a:endParaRPr b="1"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3" name="Google Shape;463;p48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Our 3* Biggest Changes</a:t>
            </a:r>
            <a:endParaRPr sz="23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9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Flows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0"/>
          <p:cNvSpPr txBox="1"/>
          <p:nvPr>
            <p:ph type="title"/>
          </p:nvPr>
        </p:nvSpPr>
        <p:spPr>
          <a:xfrm>
            <a:off x="720000" y="2789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Tasks (At A High Level)*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474" name="Google Shape;474;p50"/>
          <p:cNvSpPr txBox="1"/>
          <p:nvPr/>
        </p:nvSpPr>
        <p:spPr>
          <a:xfrm flipH="1">
            <a:off x="719900" y="1094425"/>
            <a:ext cx="8095200" cy="34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AutoNum type="arabicPeriod"/>
            </a:pPr>
            <a:r>
              <a:rPr b="1" lang="en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Simple:</a:t>
            </a:r>
            <a:endParaRPr b="1"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Save a challenge to your fridge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Very quick/intuitive. Click challenge and save.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AutoNum type="arabicPeriod"/>
            </a:pPr>
            <a:r>
              <a:rPr b="1" lang="en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Moderate:</a:t>
            </a:r>
            <a:endParaRPr b="1"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Send a challenge to a specific friend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Different ways to accomplish. Possibly leads to redirect.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AutoNum type="arabicPeriod"/>
            </a:pPr>
            <a:r>
              <a:rPr b="1" lang="en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Complex:</a:t>
            </a:r>
            <a:endParaRPr b="1"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Create a new, custom challenge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Intended for prev. 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sers of app who want to ‘become a creator’. Also possibly leads to simple/moderate tasks.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5" name="Google Shape;475;p50"/>
          <p:cNvSpPr txBox="1"/>
          <p:nvPr/>
        </p:nvSpPr>
        <p:spPr>
          <a:xfrm>
            <a:off x="2519700" y="4842950"/>
            <a:ext cx="6624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* </a:t>
            </a:r>
            <a:r>
              <a:rPr b="1" lang="en" sz="1300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No modifications made to tasks between A5 and A6.</a:t>
            </a:r>
            <a:endParaRPr b="1" sz="1300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1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Simple </a:t>
            </a:r>
            <a:r>
              <a:rPr lang="en">
                <a:solidFill>
                  <a:schemeClr val="accent3"/>
                </a:solidFill>
              </a:rPr>
              <a:t>Med-Fi Task Flow</a:t>
            </a:r>
            <a:endParaRPr sz="2300">
              <a:solidFill>
                <a:schemeClr val="accent3"/>
              </a:solidFill>
            </a:endParaRPr>
          </a:p>
        </p:txBody>
      </p:sp>
      <p:pic>
        <p:nvPicPr>
          <p:cNvPr id="481" name="Google Shape;481;p51" title="Screenshot 2025-11-03 07205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79250"/>
            <a:ext cx="1488326" cy="2909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51" title="Screenshot 2025-11-03 07205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5948" y="944688"/>
            <a:ext cx="1565463" cy="297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51" title="Screenshot 2025-11-03 07210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7325" y="322850"/>
            <a:ext cx="1210521" cy="224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51" title="Screenshot 2025-11-03 07210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3093" y="2704082"/>
            <a:ext cx="1155179" cy="2248891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51"/>
          <p:cNvSpPr/>
          <p:nvPr/>
        </p:nvSpPr>
        <p:spPr>
          <a:xfrm>
            <a:off x="151675" y="1935525"/>
            <a:ext cx="1442400" cy="5442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6" name="Google Shape;486;p51"/>
          <p:cNvSpPr txBox="1"/>
          <p:nvPr/>
        </p:nvSpPr>
        <p:spPr>
          <a:xfrm>
            <a:off x="151675" y="3888700"/>
            <a:ext cx="148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User Presses a Challenge on Challenges Tab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487" name="Google Shape;487;p51"/>
          <p:cNvCxnSpPr/>
          <p:nvPr/>
        </p:nvCxnSpPr>
        <p:spPr>
          <a:xfrm>
            <a:off x="1777725" y="2208225"/>
            <a:ext cx="353700" cy="6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8" name="Google Shape;488;p51"/>
          <p:cNvSpPr txBox="1"/>
          <p:nvPr/>
        </p:nvSpPr>
        <p:spPr>
          <a:xfrm>
            <a:off x="2195950" y="4000275"/>
            <a:ext cx="148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User presses "Pin to Fridge" on the Challenge Page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89" name="Google Shape;489;p51"/>
          <p:cNvSpPr/>
          <p:nvPr/>
        </p:nvSpPr>
        <p:spPr>
          <a:xfrm>
            <a:off x="2403650" y="1691150"/>
            <a:ext cx="632700" cy="2445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490" name="Google Shape;490;p51"/>
          <p:cNvCxnSpPr/>
          <p:nvPr/>
        </p:nvCxnSpPr>
        <p:spPr>
          <a:xfrm flipH="1" rot="10800000">
            <a:off x="3807675" y="779450"/>
            <a:ext cx="1664400" cy="220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1" name="Google Shape;491;p51"/>
          <p:cNvSpPr txBox="1"/>
          <p:nvPr/>
        </p:nvSpPr>
        <p:spPr>
          <a:xfrm>
            <a:off x="3925213" y="1074650"/>
            <a:ext cx="1488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User is automatically taken to fridge page, where challenge is pinned for future reference,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492" name="Google Shape;492;p51"/>
          <p:cNvCxnSpPr/>
          <p:nvPr/>
        </p:nvCxnSpPr>
        <p:spPr>
          <a:xfrm>
            <a:off x="6097975" y="2732100"/>
            <a:ext cx="673500" cy="4968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3" name="Google Shape;493;p51"/>
          <p:cNvSpPr txBox="1"/>
          <p:nvPr/>
        </p:nvSpPr>
        <p:spPr>
          <a:xfrm>
            <a:off x="4905138" y="3228900"/>
            <a:ext cx="1488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Revisiting Challenges tab shows the stored state (the challenge has been pinned) 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94" name="Google Shape;494;p51"/>
          <p:cNvSpPr/>
          <p:nvPr/>
        </p:nvSpPr>
        <p:spPr>
          <a:xfrm>
            <a:off x="6944350" y="3228900"/>
            <a:ext cx="632700" cy="2445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2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Moderate </a:t>
            </a:r>
            <a:r>
              <a:rPr lang="en">
                <a:solidFill>
                  <a:schemeClr val="accent3"/>
                </a:solidFill>
              </a:rPr>
              <a:t>Med-Fi Task Flow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500" name="Google Shape;500;p52" title="Screenshot 2025-11-03 07273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97049"/>
            <a:ext cx="1230293" cy="242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52" title="Screenshot 2025-11-03 07275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3495" y="797049"/>
            <a:ext cx="1345297" cy="242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52" title="Screenshot 2025-11-03 07275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98" y="3225099"/>
            <a:ext cx="1033701" cy="179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2" title="Screenshot 2025-11-03 072804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9845" y="874474"/>
            <a:ext cx="1102435" cy="2046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52" title="Screenshot 2025-11-03 07281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33324" y="976528"/>
            <a:ext cx="1679921" cy="3112945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52"/>
          <p:cNvSpPr txBox="1"/>
          <p:nvPr/>
        </p:nvSpPr>
        <p:spPr>
          <a:xfrm>
            <a:off x="23400" y="3313550"/>
            <a:ext cx="1488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From a Challenge on Challenges tab, user presses "Share"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06" name="Google Shape;506;p52"/>
          <p:cNvSpPr/>
          <p:nvPr/>
        </p:nvSpPr>
        <p:spPr>
          <a:xfrm>
            <a:off x="825225" y="1303325"/>
            <a:ext cx="437700" cy="2445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07" name="Google Shape;507;p52"/>
          <p:cNvCxnSpPr/>
          <p:nvPr/>
        </p:nvCxnSpPr>
        <p:spPr>
          <a:xfrm flipH="1" rot="10800000">
            <a:off x="1511700" y="1561975"/>
            <a:ext cx="442800" cy="135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8" name="Google Shape;508;p52"/>
          <p:cNvSpPr txBox="1"/>
          <p:nvPr/>
        </p:nvSpPr>
        <p:spPr>
          <a:xfrm>
            <a:off x="2001300" y="3384300"/>
            <a:ext cx="1488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User is presented with some recent friends (scrollable if &gt;3)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509" name="Google Shape;509;p52"/>
          <p:cNvCxnSpPr/>
          <p:nvPr/>
        </p:nvCxnSpPr>
        <p:spPr>
          <a:xfrm flipH="1" rot="10800000">
            <a:off x="3641325" y="2358663"/>
            <a:ext cx="726000" cy="27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0" name="Google Shape;510;p52"/>
          <p:cNvCxnSpPr/>
          <p:nvPr/>
        </p:nvCxnSpPr>
        <p:spPr>
          <a:xfrm>
            <a:off x="3623550" y="3172875"/>
            <a:ext cx="814500" cy="321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1" name="Google Shape;511;p52"/>
          <p:cNvSpPr txBox="1"/>
          <p:nvPr/>
        </p:nvSpPr>
        <p:spPr>
          <a:xfrm>
            <a:off x="3553450" y="3570725"/>
            <a:ext cx="970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If friend unavailable for challenge, user is notified.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12" name="Google Shape;512;p52"/>
          <p:cNvSpPr txBox="1"/>
          <p:nvPr/>
        </p:nvSpPr>
        <p:spPr>
          <a:xfrm>
            <a:off x="3562875" y="922225"/>
            <a:ext cx="970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If available friend selected (Dipsy), Invite is sent!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513" name="Google Shape;513;p52"/>
          <p:cNvCxnSpPr/>
          <p:nvPr/>
        </p:nvCxnSpPr>
        <p:spPr>
          <a:xfrm flipH="1" rot="10800000">
            <a:off x="5862025" y="2531638"/>
            <a:ext cx="726000" cy="27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4" name="Google Shape;514;p52"/>
          <p:cNvSpPr txBox="1"/>
          <p:nvPr/>
        </p:nvSpPr>
        <p:spPr>
          <a:xfrm>
            <a:off x="5772550" y="645175"/>
            <a:ext cx="970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From this screen, user instantly taken to friends tab to see invite status,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15" name="Google Shape;515;p52"/>
          <p:cNvSpPr txBox="1"/>
          <p:nvPr/>
        </p:nvSpPr>
        <p:spPr>
          <a:xfrm>
            <a:off x="6833325" y="4158550"/>
            <a:ext cx="18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Friends screen</a:t>
            </a:r>
            <a:endParaRPr sz="12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3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Complex </a:t>
            </a:r>
            <a:r>
              <a:rPr lang="en">
                <a:solidFill>
                  <a:schemeClr val="accent3"/>
                </a:solidFill>
              </a:rPr>
              <a:t>Med-Fi Task Flow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521" name="Google Shape;521;p53" title="Screenshot 2025-11-03 07205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25" y="906775"/>
            <a:ext cx="794390" cy="1552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53" title="Screenshot 2025-11-03 07324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6432" y="906775"/>
            <a:ext cx="877673" cy="1552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53" title="Screenshot 2025-11-03 07325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7559" y="866812"/>
            <a:ext cx="851677" cy="1552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53" title="Screenshot 2025-11-03 07325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01950" y="866800"/>
            <a:ext cx="851699" cy="1561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53" title="Screenshot 2025-11-03 073300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8525" y="856250"/>
            <a:ext cx="841675" cy="1563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53" title="Screenshot 2025-11-03 073307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9312" y="2400613"/>
            <a:ext cx="548150" cy="99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53" title="Screenshot 2025-11-03 073310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66725" y="2487188"/>
            <a:ext cx="522162" cy="947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53" title="Screenshot 2025-11-03 073314.png"/>
          <p:cNvPicPr preferRelativeResize="0"/>
          <p:nvPr/>
        </p:nvPicPr>
        <p:blipFill rotWithShape="1">
          <a:blip r:embed="rId10">
            <a:alphaModFix/>
          </a:blip>
          <a:srcRect b="0" l="0" r="4104" t="0"/>
          <a:stretch/>
        </p:blipFill>
        <p:spPr>
          <a:xfrm>
            <a:off x="5594976" y="2459674"/>
            <a:ext cx="482401" cy="883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53" title="Screenshot 2025-11-03 073318.png"/>
          <p:cNvPicPr preferRelativeResize="0"/>
          <p:nvPr/>
        </p:nvPicPr>
        <p:blipFill rotWithShape="1">
          <a:blip r:embed="rId11">
            <a:alphaModFix/>
          </a:blip>
          <a:srcRect b="0" l="0" r="9714" t="0"/>
          <a:stretch/>
        </p:blipFill>
        <p:spPr>
          <a:xfrm>
            <a:off x="3201525" y="3423309"/>
            <a:ext cx="877675" cy="1652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53" title="Screenshot 2025-11-03 073321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29001" y="3494496"/>
            <a:ext cx="877675" cy="1581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53" title="Screenshot 2025-11-03 073325.png"/>
          <p:cNvPicPr preferRelativeResize="0"/>
          <p:nvPr/>
        </p:nvPicPr>
        <p:blipFill rotWithShape="1">
          <a:blip r:embed="rId13">
            <a:alphaModFix/>
          </a:blip>
          <a:srcRect b="-2827" l="0" r="0" t="0"/>
          <a:stretch/>
        </p:blipFill>
        <p:spPr>
          <a:xfrm>
            <a:off x="5456463" y="3423300"/>
            <a:ext cx="1010062" cy="1791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53" title="Screenshot 2025-11-03 073330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49444" y="3061600"/>
            <a:ext cx="1057588" cy="1990946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53"/>
          <p:cNvSpPr txBox="1"/>
          <p:nvPr/>
        </p:nvSpPr>
        <p:spPr>
          <a:xfrm>
            <a:off x="240100" y="2459675"/>
            <a:ext cx="1071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From a Challenge on Challenges tab, user presses "+" icon</a:t>
            </a:r>
            <a:endParaRPr sz="9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34" name="Google Shape;534;p53"/>
          <p:cNvSpPr/>
          <p:nvPr/>
        </p:nvSpPr>
        <p:spPr>
          <a:xfrm>
            <a:off x="969700" y="1010775"/>
            <a:ext cx="135300" cy="1548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35" name="Google Shape;535;p53"/>
          <p:cNvCxnSpPr/>
          <p:nvPr/>
        </p:nvCxnSpPr>
        <p:spPr>
          <a:xfrm>
            <a:off x="1251475" y="1473400"/>
            <a:ext cx="4989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6" name="Google Shape;536;p53"/>
          <p:cNvSpPr txBox="1"/>
          <p:nvPr/>
        </p:nvSpPr>
        <p:spPr>
          <a:xfrm>
            <a:off x="1498650" y="2459675"/>
            <a:ext cx="1333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User taken to Custom Challenge Creator. User presses on any text box.</a:t>
            </a:r>
            <a:endParaRPr sz="9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37" name="Google Shape;537;p53"/>
          <p:cNvSpPr/>
          <p:nvPr/>
        </p:nvSpPr>
        <p:spPr>
          <a:xfrm>
            <a:off x="1804950" y="1201275"/>
            <a:ext cx="851700" cy="1905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38" name="Google Shape;538;p53"/>
          <p:cNvCxnSpPr/>
          <p:nvPr/>
        </p:nvCxnSpPr>
        <p:spPr>
          <a:xfrm>
            <a:off x="2791825" y="1473400"/>
            <a:ext cx="3873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9" name="Google Shape;539;p53"/>
          <p:cNvCxnSpPr/>
          <p:nvPr/>
        </p:nvCxnSpPr>
        <p:spPr>
          <a:xfrm>
            <a:off x="4111425" y="1468650"/>
            <a:ext cx="135300" cy="48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0" name="Google Shape;540;p53"/>
          <p:cNvCxnSpPr/>
          <p:nvPr/>
        </p:nvCxnSpPr>
        <p:spPr>
          <a:xfrm>
            <a:off x="5184975" y="1512675"/>
            <a:ext cx="135300" cy="48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1" name="Google Shape;541;p53"/>
          <p:cNvCxnSpPr/>
          <p:nvPr/>
        </p:nvCxnSpPr>
        <p:spPr>
          <a:xfrm>
            <a:off x="3981625" y="2797325"/>
            <a:ext cx="382200" cy="30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2" name="Google Shape;542;p53"/>
          <p:cNvCxnSpPr/>
          <p:nvPr/>
        </p:nvCxnSpPr>
        <p:spPr>
          <a:xfrm flipH="1" rot="10800000">
            <a:off x="5019675" y="2816400"/>
            <a:ext cx="501900" cy="9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3" name="Google Shape;543;p53"/>
          <p:cNvCxnSpPr/>
          <p:nvPr/>
        </p:nvCxnSpPr>
        <p:spPr>
          <a:xfrm>
            <a:off x="4136438" y="4010100"/>
            <a:ext cx="135300" cy="48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4" name="Google Shape;544;p53"/>
          <p:cNvCxnSpPr/>
          <p:nvPr/>
        </p:nvCxnSpPr>
        <p:spPr>
          <a:xfrm>
            <a:off x="5253225" y="4088950"/>
            <a:ext cx="135300" cy="48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5" name="Google Shape;545;p53"/>
          <p:cNvCxnSpPr>
            <a:stCxn id="525" idx="3"/>
            <a:endCxn id="526" idx="1"/>
          </p:cNvCxnSpPr>
          <p:nvPr/>
        </p:nvCxnSpPr>
        <p:spPr>
          <a:xfrm flipH="1">
            <a:off x="3379300" y="1638049"/>
            <a:ext cx="2850900" cy="1260300"/>
          </a:xfrm>
          <a:prstGeom prst="curvedConnector5">
            <a:avLst>
              <a:gd fmla="val -8353" name="adj1"/>
              <a:gd fmla="val 44761" name="adj2"/>
              <a:gd fmla="val 108352" name="adj3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6" name="Google Shape;546;p53"/>
          <p:cNvCxnSpPr/>
          <p:nvPr/>
        </p:nvCxnSpPr>
        <p:spPr>
          <a:xfrm flipH="1">
            <a:off x="3223975" y="2814486"/>
            <a:ext cx="2850900" cy="1260300"/>
          </a:xfrm>
          <a:prstGeom prst="curvedConnector5">
            <a:avLst>
              <a:gd fmla="val -8353" name="adj1"/>
              <a:gd fmla="val 31293" name="adj2"/>
              <a:gd fmla="val 108352" name="adj3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7" name="Google Shape;547;p53"/>
          <p:cNvSpPr txBox="1"/>
          <p:nvPr/>
        </p:nvSpPr>
        <p:spPr>
          <a:xfrm>
            <a:off x="6607775" y="1461325"/>
            <a:ext cx="2089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User repeats x3:</a:t>
            </a:r>
            <a:endParaRPr sz="9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- Presses on text box</a:t>
            </a:r>
            <a:endParaRPr sz="9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- Types text on keyboard</a:t>
            </a:r>
            <a:endParaRPr sz="9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- Presses confirm button on keyboard</a:t>
            </a:r>
            <a:endParaRPr sz="9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48" name="Google Shape;548;p53"/>
          <p:cNvSpPr/>
          <p:nvPr/>
        </p:nvSpPr>
        <p:spPr>
          <a:xfrm>
            <a:off x="3179125" y="1927525"/>
            <a:ext cx="851700" cy="4110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9" name="Google Shape;549;p53"/>
          <p:cNvSpPr/>
          <p:nvPr/>
        </p:nvSpPr>
        <p:spPr>
          <a:xfrm>
            <a:off x="4878850" y="2212975"/>
            <a:ext cx="163200" cy="1719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0" name="Google Shape;550;p53"/>
          <p:cNvSpPr/>
          <p:nvPr/>
        </p:nvSpPr>
        <p:spPr>
          <a:xfrm>
            <a:off x="5479625" y="1362150"/>
            <a:ext cx="713100" cy="1719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1" name="Google Shape;551;p53"/>
          <p:cNvSpPr/>
          <p:nvPr/>
        </p:nvSpPr>
        <p:spPr>
          <a:xfrm>
            <a:off x="3366100" y="3074875"/>
            <a:ext cx="548100" cy="3210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2" name="Google Shape;552;p53"/>
          <p:cNvSpPr/>
          <p:nvPr/>
        </p:nvSpPr>
        <p:spPr>
          <a:xfrm flipH="1">
            <a:off x="4833975" y="3294475"/>
            <a:ext cx="110100" cy="1287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3" name="Google Shape;553;p53"/>
          <p:cNvSpPr/>
          <p:nvPr/>
        </p:nvSpPr>
        <p:spPr>
          <a:xfrm flipH="1">
            <a:off x="5657875" y="2896856"/>
            <a:ext cx="344100" cy="1905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4" name="Google Shape;554;p53"/>
          <p:cNvSpPr/>
          <p:nvPr/>
        </p:nvSpPr>
        <p:spPr>
          <a:xfrm flipH="1">
            <a:off x="3245550" y="4550716"/>
            <a:ext cx="794400" cy="4737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5" name="Google Shape;555;p53"/>
          <p:cNvSpPr/>
          <p:nvPr/>
        </p:nvSpPr>
        <p:spPr>
          <a:xfrm flipH="1">
            <a:off x="4933150" y="4880644"/>
            <a:ext cx="163200" cy="1719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6" name="Google Shape;556;p53"/>
          <p:cNvSpPr/>
          <p:nvPr/>
        </p:nvSpPr>
        <p:spPr>
          <a:xfrm flipH="1">
            <a:off x="6001975" y="4701625"/>
            <a:ext cx="344100" cy="1719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57" name="Google Shape;557;p53"/>
          <p:cNvCxnSpPr/>
          <p:nvPr/>
        </p:nvCxnSpPr>
        <p:spPr>
          <a:xfrm flipH="1" rot="10800000">
            <a:off x="6638775" y="4692325"/>
            <a:ext cx="1309800" cy="9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8" name="Google Shape;558;p53"/>
          <p:cNvSpPr txBox="1"/>
          <p:nvPr/>
        </p:nvSpPr>
        <p:spPr>
          <a:xfrm>
            <a:off x="6567388" y="3479875"/>
            <a:ext cx="13812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Once all three fields filled, user presses Submit. User taken to Challenged page with new challenge added (stored to DB for others as well)</a:t>
            </a:r>
            <a:endParaRPr sz="9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4"/>
          <p:cNvSpPr txBox="1"/>
          <p:nvPr>
            <p:ph type="title"/>
          </p:nvPr>
        </p:nvSpPr>
        <p:spPr>
          <a:xfrm>
            <a:off x="837600" y="1838250"/>
            <a:ext cx="7468800" cy="14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Prototype</a:t>
            </a:r>
            <a:endParaRPr sz="4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Implementation</a:t>
            </a:r>
            <a:endParaRPr sz="4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5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Med-Fi Prototype Birds-Eye View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569" name="Google Shape;56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4851" y="759450"/>
            <a:ext cx="4965574" cy="438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4075" y="904400"/>
            <a:ext cx="2117548" cy="401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55"/>
          <p:cNvSpPr/>
          <p:nvPr/>
        </p:nvSpPr>
        <p:spPr>
          <a:xfrm>
            <a:off x="6054575" y="904400"/>
            <a:ext cx="2704800" cy="6075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2" name="Google Shape;572;p55"/>
          <p:cNvSpPr txBox="1"/>
          <p:nvPr/>
        </p:nvSpPr>
        <p:spPr>
          <a:xfrm>
            <a:off x="4772350" y="826850"/>
            <a:ext cx="1158900" cy="32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Outfit"/>
                <a:ea typeface="Outfit"/>
                <a:cs typeface="Outfit"/>
                <a:sym typeface="Outfit"/>
              </a:rPr>
              <a:t>Pal </a:t>
            </a:r>
            <a:r>
              <a:rPr lang="en" sz="900">
                <a:solidFill>
                  <a:schemeClr val="accent3"/>
                </a:solidFill>
                <a:latin typeface="Outfit"/>
                <a:ea typeface="Outfit"/>
                <a:cs typeface="Outfit"/>
                <a:sym typeface="Outfit"/>
              </a:rPr>
              <a:t>Customization</a:t>
            </a:r>
            <a:endParaRPr sz="900">
              <a:solidFill>
                <a:schemeClr val="accent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73" name="Google Shape;573;p55"/>
          <p:cNvSpPr/>
          <p:nvPr/>
        </p:nvSpPr>
        <p:spPr>
          <a:xfrm>
            <a:off x="3999400" y="1408825"/>
            <a:ext cx="1234500" cy="6441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4" name="Google Shape;574;p55"/>
          <p:cNvSpPr/>
          <p:nvPr/>
        </p:nvSpPr>
        <p:spPr>
          <a:xfrm>
            <a:off x="4381200" y="2053000"/>
            <a:ext cx="606600" cy="6741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5" name="Google Shape;575;p55"/>
          <p:cNvSpPr txBox="1"/>
          <p:nvPr/>
        </p:nvSpPr>
        <p:spPr>
          <a:xfrm>
            <a:off x="3578821" y="2089900"/>
            <a:ext cx="761400" cy="60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Outfit"/>
                <a:ea typeface="Outfit"/>
                <a:cs typeface="Outfit"/>
                <a:sym typeface="Outfit"/>
              </a:rPr>
              <a:t>Account Creation/</a:t>
            </a:r>
            <a:endParaRPr sz="900">
              <a:solidFill>
                <a:schemeClr val="accent3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Outfit"/>
                <a:ea typeface="Outfit"/>
                <a:cs typeface="Outfit"/>
                <a:sym typeface="Outfit"/>
              </a:rPr>
              <a:t>Login</a:t>
            </a:r>
            <a:endParaRPr sz="900">
              <a:solidFill>
                <a:schemeClr val="accent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76" name="Google Shape;576;p55"/>
          <p:cNvSpPr/>
          <p:nvPr/>
        </p:nvSpPr>
        <p:spPr>
          <a:xfrm>
            <a:off x="5259650" y="1362225"/>
            <a:ext cx="841800" cy="6909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p55"/>
          <p:cNvSpPr txBox="1"/>
          <p:nvPr/>
        </p:nvSpPr>
        <p:spPr>
          <a:xfrm>
            <a:off x="4603750" y="1085725"/>
            <a:ext cx="1158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Friend Interaction</a:t>
            </a:r>
            <a:endParaRPr sz="9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78" name="Google Shape;578;p55"/>
          <p:cNvSpPr/>
          <p:nvPr/>
        </p:nvSpPr>
        <p:spPr>
          <a:xfrm>
            <a:off x="5541475" y="2044600"/>
            <a:ext cx="2847300" cy="607500"/>
          </a:xfrm>
          <a:prstGeom prst="rect">
            <a:avLst/>
          </a:prstGeom>
          <a:noFill/>
          <a:ln cap="flat" cmpd="sng" w="38100">
            <a:solidFill>
              <a:srgbClr val="FFC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9" name="Google Shape;579;p55"/>
          <p:cNvSpPr txBox="1"/>
          <p:nvPr/>
        </p:nvSpPr>
        <p:spPr>
          <a:xfrm>
            <a:off x="6443725" y="1668475"/>
            <a:ext cx="2022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C800"/>
                </a:solidFill>
                <a:latin typeface="Outfit"/>
                <a:ea typeface="Outfit"/>
                <a:cs typeface="Outfit"/>
                <a:sym typeface="Outfit"/>
              </a:rPr>
              <a:t>Custom Challenge Creation</a:t>
            </a:r>
            <a:endParaRPr sz="900">
              <a:solidFill>
                <a:srgbClr val="FFC80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80" name="Google Shape;580;p55"/>
          <p:cNvSpPr/>
          <p:nvPr/>
        </p:nvSpPr>
        <p:spPr>
          <a:xfrm>
            <a:off x="4942600" y="1991575"/>
            <a:ext cx="888000" cy="1768800"/>
          </a:xfrm>
          <a:prstGeom prst="rect">
            <a:avLst/>
          </a:prstGeom>
          <a:noFill/>
          <a:ln cap="flat" cmpd="sng" w="38100">
            <a:solidFill>
              <a:srgbClr val="353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1" name="Google Shape;581;p55"/>
          <p:cNvSpPr txBox="1"/>
          <p:nvPr/>
        </p:nvSpPr>
        <p:spPr>
          <a:xfrm>
            <a:off x="4058400" y="2902800"/>
            <a:ext cx="841800" cy="8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53599"/>
                </a:solidFill>
                <a:latin typeface="Outfit"/>
                <a:ea typeface="Outfit"/>
                <a:cs typeface="Outfit"/>
                <a:sym typeface="Outfit"/>
              </a:rPr>
              <a:t>Main Challenge Pages/Community Submissions</a:t>
            </a:r>
            <a:endParaRPr sz="900">
              <a:solidFill>
                <a:srgbClr val="353599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82" name="Google Shape;582;p55"/>
          <p:cNvSpPr/>
          <p:nvPr/>
        </p:nvSpPr>
        <p:spPr>
          <a:xfrm>
            <a:off x="5830600" y="2629475"/>
            <a:ext cx="854400" cy="607500"/>
          </a:xfrm>
          <a:prstGeom prst="rect">
            <a:avLst/>
          </a:prstGeom>
          <a:noFill/>
          <a:ln cap="flat" cmpd="sng" w="38100">
            <a:solidFill>
              <a:srgbClr val="FFC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3" name="Google Shape;583;p55"/>
          <p:cNvSpPr/>
          <p:nvPr/>
        </p:nvSpPr>
        <p:spPr>
          <a:xfrm>
            <a:off x="5830600" y="3257050"/>
            <a:ext cx="255000" cy="477000"/>
          </a:xfrm>
          <a:prstGeom prst="rect">
            <a:avLst/>
          </a:prstGeom>
          <a:noFill/>
          <a:ln cap="flat" cmpd="sng" w="38100">
            <a:solidFill>
              <a:srgbClr val="353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4" name="Google Shape;584;p55"/>
          <p:cNvSpPr txBox="1"/>
          <p:nvPr/>
        </p:nvSpPr>
        <p:spPr>
          <a:xfrm>
            <a:off x="7042500" y="3915225"/>
            <a:ext cx="115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Challenge Submission</a:t>
            </a:r>
            <a:endParaRPr sz="9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85" name="Google Shape;585;p55"/>
          <p:cNvSpPr/>
          <p:nvPr/>
        </p:nvSpPr>
        <p:spPr>
          <a:xfrm>
            <a:off x="5233900" y="3813325"/>
            <a:ext cx="1774500" cy="12864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6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Med-Fi Prototype Implementation - Figma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91" name="Google Shape;591;p56"/>
          <p:cNvSpPr txBox="1"/>
          <p:nvPr/>
        </p:nvSpPr>
        <p:spPr>
          <a:xfrm flipH="1">
            <a:off x="720125" y="1094425"/>
            <a:ext cx="8283600" cy="37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Pros: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Has everything you can ever need.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Provides ‘state management’ and variables to track content state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Allows for easy ‘deep’ copying/duplication (eg. back button)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Hot-swapping! Open up instance, make change, see change instantly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Cons: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</a:t>
            </a:r>
            <a:r>
              <a:rPr i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Such </a:t>
            </a: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 high learning curve (like Premiere Pro)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	Bit overwhelming/easy to do something wrong + have to restart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Certain features cost money (kudos to Samuel T. for educational plan tip)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Figma was ultimately decided because we all had </a:t>
            </a:r>
            <a:r>
              <a:rPr b="1" i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some </a:t>
            </a: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(albeit tiny) amount of experience using it, and it’s ability to allow the user to make a change (like pinning a recipe to their fridge) and have it persist, even when they left for a different page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7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Limitations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97" name="Google Shape;597;p57"/>
          <p:cNvSpPr txBox="1"/>
          <p:nvPr/>
        </p:nvSpPr>
        <p:spPr>
          <a:xfrm flipH="1">
            <a:off x="712775" y="826850"/>
            <a:ext cx="8283600" cy="39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Users’ friends were hard-coded and set to three total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 way for single user to add friends/see “others in your area” without having other recipes/challenges, also would distract from tasks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Just a few customization options for Remy (personalized pal)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Sake of practicality for us as developers, gets message across without </a:t>
            </a: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overcommitting</a:t>
            </a: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too much time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can only create single recipe, sees just one recipe by default (hardcoded), upvote/downvote but no comment.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Char char="○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Similar to above reason, but also would require many more variables/’hairy’ state management/database integration.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Main impact was that users still couldn’t really “use</a:t>
            </a: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”</a:t>
            </a: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the app. They could make challenges, they could pin challenges, and invite, but no tangible social aspect (just clicking buttons). Testing up to this point has been on flow/understanding of tools rather than true user experience.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58"/>
          <p:cNvSpPr txBox="1"/>
          <p:nvPr>
            <p:ph type="title"/>
          </p:nvPr>
        </p:nvSpPr>
        <p:spPr>
          <a:xfrm>
            <a:off x="720000" y="2789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Let ‘Em Cook! (You guys are ‘em!)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603" name="Google Shape;603;p58"/>
          <p:cNvSpPr txBox="1"/>
          <p:nvPr/>
        </p:nvSpPr>
        <p:spPr>
          <a:xfrm flipH="1">
            <a:off x="537650" y="1125725"/>
            <a:ext cx="3852300" cy="34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4" name="Google Shape;604;p58"/>
          <p:cNvSpPr txBox="1"/>
          <p:nvPr/>
        </p:nvSpPr>
        <p:spPr>
          <a:xfrm flipH="1">
            <a:off x="4754050" y="1125725"/>
            <a:ext cx="3852300" cy="345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857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6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Figma</a:t>
            </a:r>
            <a:endParaRPr b="1" sz="36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Poppins"/>
                <a:ea typeface="Poppins"/>
                <a:cs typeface="Poppins"/>
                <a:sym typeface="Poppins"/>
              </a:rPr>
              <a:t>(Click Me)</a:t>
            </a:r>
            <a:endParaRPr b="1" sz="3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05" name="Google Shape;60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5900" y="1125725"/>
            <a:ext cx="3215250" cy="3132325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58"/>
          <p:cNvSpPr txBox="1"/>
          <p:nvPr/>
        </p:nvSpPr>
        <p:spPr>
          <a:xfrm>
            <a:off x="833525" y="418685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Poppins"/>
                <a:ea typeface="Poppins"/>
                <a:cs typeface="Poppins"/>
                <a:sym typeface="Poppins"/>
              </a:rPr>
              <a:t>(Scan Me)</a:t>
            </a:r>
            <a:endParaRPr b="1" sz="3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7" name="Google Shape;607;p58"/>
          <p:cNvSpPr txBox="1"/>
          <p:nvPr/>
        </p:nvSpPr>
        <p:spPr>
          <a:xfrm>
            <a:off x="3702150" y="2199275"/>
            <a:ext cx="1739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5200">
                <a:latin typeface="Poppins"/>
                <a:ea typeface="Poppins"/>
                <a:cs typeface="Poppins"/>
                <a:sym typeface="Poppins"/>
              </a:rPr>
              <a:t>or</a:t>
            </a:r>
            <a:endParaRPr b="1" i="1" sz="5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59"/>
          <p:cNvSpPr txBox="1"/>
          <p:nvPr>
            <p:ph type="title"/>
          </p:nvPr>
        </p:nvSpPr>
        <p:spPr>
          <a:xfrm>
            <a:off x="2046300" y="761797"/>
            <a:ext cx="5051400" cy="22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60"/>
          <p:cNvSpPr txBox="1"/>
          <p:nvPr/>
        </p:nvSpPr>
        <p:spPr>
          <a:xfrm flipH="1">
            <a:off x="720100" y="1094425"/>
            <a:ext cx="7942800" cy="27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icon: 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&lt;a href="https://www.flaticon.com/free-icons/user" title="user icons"&gt;User icons created by Freepik - Flaticon&lt;/a&gt;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Lock icon: 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&lt;a href="https://www.flaticon.com/free-icons/password" title="password icons"&gt;Password icons created by Pixel perfect - Flaticon&lt;/a&gt;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Friend icon: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&lt;a href="https://www.flaticon.com/free-icons/friend" title="friend icons"&gt;Friend icons created by Freepik - Flaticon&lt;/a&gt;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Challenges/cooking icon: 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&lt;a href="https://www.flaticon.com/free-icons/restaurante" title="restaurante icons"&gt;Restaurante icons created by Andy Horvath - Flaticon&lt;/a&gt;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Fridge icon: 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&lt;a href="https://www.flaticon.com/free-icons/fridge" title="fridge icons"&gt;Fridge icons created by Those Icons - Flaticon&lt;/a&gt;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Share with friend icon: &lt;a href="https://www.flaticon.com/free-icons/create" title="create icons"&gt;Create icons created by SeyfDesigner - Flaticon&lt;/a&gt;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Mail/sent icon: 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&lt;a href="https://www.flaticon.com/free-icons/sent" title="sent icons"&gt;Sent icons created by Nur syifa fauziah - Flaticon&lt;/a&gt;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Warning icon: 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&lt;a href="https://www.flaticon.com/free-icons/error" title="error icons"&gt;Error icons created by Gregor Cresnar - Flaticon&lt;/a&gt;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8" name="Google Shape;618;p60"/>
          <p:cNvSpPr txBox="1"/>
          <p:nvPr>
            <p:ph type="title"/>
          </p:nvPr>
        </p:nvSpPr>
        <p:spPr>
          <a:xfrm>
            <a:off x="311625" y="254150"/>
            <a:ext cx="898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Icon Attributions</a:t>
            </a:r>
            <a:endParaRPr sz="23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sign Inspiration Campaign by Slidesgo">
  <a:themeElements>
    <a:clrScheme name="Simple Light">
      <a:dk1>
        <a:srgbClr val="21194F"/>
      </a:dk1>
      <a:lt1>
        <a:srgbClr val="FFFFFF"/>
      </a:lt1>
      <a:dk2>
        <a:srgbClr val="A1EAE0"/>
      </a:dk2>
      <a:lt2>
        <a:srgbClr val="BECCFF"/>
      </a:lt2>
      <a:accent1>
        <a:srgbClr val="778DFD"/>
      </a:accent1>
      <a:accent2>
        <a:srgbClr val="6571FF"/>
      </a:accent2>
      <a:accent3>
        <a:srgbClr val="353599"/>
      </a:accent3>
      <a:accent4>
        <a:srgbClr val="262365"/>
      </a:accent4>
      <a:accent5>
        <a:srgbClr val="FF6880"/>
      </a:accent5>
      <a:accent6>
        <a:srgbClr val="FFFFFF"/>
      </a:accent6>
      <a:hlink>
        <a:srgbClr val="2119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